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Default Extension="gif" ContentType="image/gif"/>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69" r:id="rId2"/>
    <p:sldMasterId id="2147483781" r:id="rId3"/>
  </p:sldMasterIdLst>
  <p:notesMasterIdLst>
    <p:notesMasterId r:id="rId65"/>
  </p:notesMasterIdLst>
  <p:handoutMasterIdLst>
    <p:handoutMasterId r:id="rId66"/>
  </p:handoutMasterIdLst>
  <p:sldIdLst>
    <p:sldId id="465" r:id="rId4"/>
    <p:sldId id="443" r:id="rId5"/>
    <p:sldId id="446" r:id="rId6"/>
    <p:sldId id="468" r:id="rId7"/>
    <p:sldId id="469" r:id="rId8"/>
    <p:sldId id="470" r:id="rId9"/>
    <p:sldId id="471" r:id="rId10"/>
    <p:sldId id="472" r:id="rId11"/>
    <p:sldId id="473" r:id="rId12"/>
    <p:sldId id="474" r:id="rId13"/>
    <p:sldId id="475" r:id="rId14"/>
    <p:sldId id="476" r:id="rId15"/>
    <p:sldId id="477" r:id="rId16"/>
    <p:sldId id="466" r:id="rId17"/>
    <p:sldId id="373" r:id="rId18"/>
    <p:sldId id="467" r:id="rId19"/>
    <p:sldId id="464" r:id="rId20"/>
    <p:sldId id="422" r:id="rId21"/>
    <p:sldId id="423" r:id="rId22"/>
    <p:sldId id="388" r:id="rId23"/>
    <p:sldId id="411" r:id="rId24"/>
    <p:sldId id="412" r:id="rId25"/>
    <p:sldId id="413" r:id="rId26"/>
    <p:sldId id="414" r:id="rId27"/>
    <p:sldId id="415" r:id="rId28"/>
    <p:sldId id="430" r:id="rId29"/>
    <p:sldId id="393" r:id="rId30"/>
    <p:sldId id="403" r:id="rId31"/>
    <p:sldId id="394" r:id="rId32"/>
    <p:sldId id="395" r:id="rId33"/>
    <p:sldId id="396" r:id="rId34"/>
    <p:sldId id="397" r:id="rId35"/>
    <p:sldId id="437" r:id="rId36"/>
    <p:sldId id="444" r:id="rId37"/>
    <p:sldId id="374" r:id="rId38"/>
    <p:sldId id="416" r:id="rId39"/>
    <p:sldId id="439" r:id="rId40"/>
    <p:sldId id="441" r:id="rId41"/>
    <p:sldId id="426" r:id="rId42"/>
    <p:sldId id="442" r:id="rId43"/>
    <p:sldId id="420" r:id="rId44"/>
    <p:sldId id="421" r:id="rId45"/>
    <p:sldId id="424" r:id="rId46"/>
    <p:sldId id="436" r:id="rId47"/>
    <p:sldId id="428" r:id="rId48"/>
    <p:sldId id="417" r:id="rId49"/>
    <p:sldId id="427" r:id="rId50"/>
    <p:sldId id="404" r:id="rId51"/>
    <p:sldId id="401" r:id="rId52"/>
    <p:sldId id="402" r:id="rId53"/>
    <p:sldId id="399" r:id="rId54"/>
    <p:sldId id="418" r:id="rId55"/>
    <p:sldId id="419" r:id="rId56"/>
    <p:sldId id="392" r:id="rId57"/>
    <p:sldId id="386" r:id="rId58"/>
    <p:sldId id="400" r:id="rId59"/>
    <p:sldId id="440" r:id="rId60"/>
    <p:sldId id="455" r:id="rId61"/>
    <p:sldId id="458" r:id="rId62"/>
    <p:sldId id="459" r:id="rId63"/>
    <p:sldId id="460" r:id="rId64"/>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99"/>
    <a:srgbClr val="FFCCCC"/>
    <a:srgbClr val="FF0000"/>
    <a:srgbClr val="CCFF66"/>
    <a:srgbClr val="66FF66"/>
    <a:srgbClr val="99FF99"/>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1" autoAdjust="0"/>
    <p:restoredTop sz="81435" autoAdjust="0"/>
  </p:normalViewPr>
  <p:slideViewPr>
    <p:cSldViewPr snapToGrid="0">
      <p:cViewPr>
        <p:scale>
          <a:sx n="100" d="100"/>
          <a:sy n="100" d="100"/>
        </p:scale>
        <p:origin x="-1932" y="-258"/>
      </p:cViewPr>
      <p:guideLst>
        <p:guide orient="horz" pos="2160"/>
        <p:guide pos="2875"/>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varScale="1">
      <p:scale>
        <a:sx n="1" d="1"/>
        <a:sy n="1" d="1"/>
      </p:scale>
      <p:origin x="0" y="720"/>
    </p:cViewPr>
  </p:sorterViewPr>
  <p:notesViewPr>
    <p:cSldViewPr snapToGrid="0">
      <p:cViewPr varScale="1">
        <p:scale>
          <a:sx n="96" d="100"/>
          <a:sy n="96" d="100"/>
        </p:scale>
        <p:origin x="-3540" y="-9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slide" Target="slides/slide48.xml"/><Relationship Id="rId1" Type="http://schemas.openxmlformats.org/officeDocument/2006/relationships/slide" Target="slides/slide15.xml"/><Relationship Id="rId4"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C862C-BCF1-F544-BD07-29CD2C2ABB4C}" type="doc">
      <dgm:prSet loTypeId="urn:microsoft.com/office/officeart/2005/8/layout/equation1" loCatId="relationship" qsTypeId="urn:microsoft.com/office/officeart/2005/8/quickstyle/simple4" qsCatId="simple" csTypeId="urn:microsoft.com/office/officeart/2005/8/colors/accent1_2" csCatId="accent1" phldr="1"/>
      <dgm:spPr/>
      <dgm:t>
        <a:bodyPr/>
        <a:lstStyle/>
        <a:p>
          <a:endParaRPr lang="en-US"/>
        </a:p>
      </dgm:t>
    </dgm:pt>
    <dgm:pt modelId="{76B5C694-B853-0246-BCA0-5E7F2433D535}">
      <dgm:prSet phldrT="[Text]"/>
      <dgm:spPr/>
      <dgm:t>
        <a:bodyPr vert="horz"/>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01AEFB9-0C88-9441-96CF-AF5BFC1EBEF5}" type="par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83C4D7A-51E5-9D4A-8722-B033BB650077}" type="sibTrans" cxnId="{A859DD93-D3DB-EE47-AF2C-3AE2A1C64ADE}">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C17C9D10-EE76-7640-A94C-D94C87A3F6C3}">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0560CC31-E729-BD4E-BD8F-5B96B33D1674}" type="parTrans" cxnId="{AA640E64-E9A5-E341-8408-98C2F50914F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32F0913-A3AF-1446-B5C2-B320E756F7AD}" type="sibTrans" cxnId="{AA640E64-E9A5-E341-8408-98C2F50914F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E5FC7AF9-8C95-6A4C-A8DE-6C8A4D1F9430}">
      <dgm:prSet phldrT="[Tex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FF14CF8-FA66-DD4F-BD02-AA4C3EB046A1}" type="par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BE52F91F-FC70-D84E-8B56-57DD33F1959A}" type="sibTrans" cxnId="{AFD42568-06C3-F849-9EF8-D35DE34E8365}">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407CFE4-E8FB-E245-AFDB-410BA6680B55}">
      <dgm:prSet/>
      <dgm:spPr/>
      <dgm:t>
        <a:bodyPr/>
        <a:lstStyle/>
        <a:p>
          <a:endParaRPr lang="en-US"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3A5B640-28A9-4245-A4B1-847B36561837}" type="parTrans" cxnId="{D3DE44FA-10E7-F046-86D1-CADEC74FA151}">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24F64D-6F4B-104E-AFE9-474A52F929E9}" type="sibTrans" cxnId="{D3DE44FA-10E7-F046-86D1-CADEC74FA151}">
      <dgm:prSet custAng="2341075" custLinFactX="135792" custLinFactY="-78789" custLinFactNeighborX="200000" custLinFactNeighborY="-100000"/>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3655511-3EA9-E24B-ADA6-7E53EB5D5B44}" type="pres">
      <dgm:prSet presAssocID="{B21C862C-BCF1-F544-BD07-29CD2C2ABB4C}" presName="linearFlow" presStyleCnt="0">
        <dgm:presLayoutVars>
          <dgm:dir/>
          <dgm:resizeHandles val="exact"/>
        </dgm:presLayoutVars>
      </dgm:prSet>
      <dgm:spPr/>
      <dgm:t>
        <a:bodyPr/>
        <a:lstStyle/>
        <a:p>
          <a:endParaRPr lang="en-US"/>
        </a:p>
      </dgm:t>
    </dgm:pt>
    <dgm:pt modelId="{0472C170-12DA-B143-AD1C-711D1168B5FF}" type="pres">
      <dgm:prSet presAssocID="{76B5C694-B853-0246-BCA0-5E7F2433D535}" presName="node" presStyleLbl="node1" presStyleIdx="0" presStyleCnt="4" custLinFactX="3067" custLinFactNeighborX="100000">
        <dgm:presLayoutVars>
          <dgm:bulletEnabled val="1"/>
        </dgm:presLayoutVars>
      </dgm:prSet>
      <dgm:spPr/>
      <dgm:t>
        <a:bodyPr/>
        <a:lstStyle/>
        <a:p>
          <a:endParaRPr lang="en-US"/>
        </a:p>
      </dgm:t>
    </dgm:pt>
    <dgm:pt modelId="{0A08B234-ABF7-DB43-A58C-B3C0794EAE49}" type="pres">
      <dgm:prSet presAssocID="{183C4D7A-51E5-9D4A-8722-B033BB650077}" presName="spacerL" presStyleCnt="0"/>
      <dgm:spPr/>
    </dgm:pt>
    <dgm:pt modelId="{A2D8B243-9861-CB4C-9DC9-4D3970B797C1}" type="pres">
      <dgm:prSet presAssocID="{183C4D7A-51E5-9D4A-8722-B033BB650077}" presName="sibTrans" presStyleLbl="sibTrans2D1" presStyleIdx="0" presStyleCnt="3" custLinFactX="525460" custLinFactNeighborX="600000" custLinFactNeighborY="0"/>
      <dgm:spPr/>
      <dgm:t>
        <a:bodyPr/>
        <a:lstStyle/>
        <a:p>
          <a:endParaRPr lang="en-US"/>
        </a:p>
      </dgm:t>
    </dgm:pt>
    <dgm:pt modelId="{EDB500EE-8294-3F4B-8417-8BE8023C1D35}" type="pres">
      <dgm:prSet presAssocID="{183C4D7A-51E5-9D4A-8722-B033BB650077}" presName="spacerR" presStyleCnt="0"/>
      <dgm:spPr/>
    </dgm:pt>
    <dgm:pt modelId="{A9C6362F-FD2C-A44B-8412-4E042722523A}" type="pres">
      <dgm:prSet presAssocID="{C17C9D10-EE76-7640-A94C-D94C87A3F6C3}" presName="node" presStyleLbl="node1" presStyleIdx="1" presStyleCnt="4" custLinFactNeighborX="-55104">
        <dgm:presLayoutVars>
          <dgm:bulletEnabled val="1"/>
        </dgm:presLayoutVars>
      </dgm:prSet>
      <dgm:spPr/>
      <dgm:t>
        <a:bodyPr/>
        <a:lstStyle/>
        <a:p>
          <a:endParaRPr lang="en-US"/>
        </a:p>
      </dgm:t>
    </dgm:pt>
    <dgm:pt modelId="{1D85500E-2E82-6A4A-91EE-9AF48FEC6C45}" type="pres">
      <dgm:prSet presAssocID="{F32F0913-A3AF-1446-B5C2-B320E756F7AD}" presName="spacerL" presStyleCnt="0"/>
      <dgm:spPr/>
    </dgm:pt>
    <dgm:pt modelId="{43B7E150-48FC-BF4A-9779-A59569998339}" type="pres">
      <dgm:prSet presAssocID="{F32F0913-A3AF-1446-B5C2-B320E756F7AD}" presName="sibTrans" presStyleLbl="sibTrans2D1" presStyleIdx="1" presStyleCnt="3" custAng="2341075" custLinFactX="-14617" custLinFactNeighborX="-100000"/>
      <dgm:spPr/>
      <dgm:t>
        <a:bodyPr/>
        <a:lstStyle/>
        <a:p>
          <a:endParaRPr lang="en-US"/>
        </a:p>
      </dgm:t>
    </dgm:pt>
    <dgm:pt modelId="{88E048A8-2DA0-7B47-9D5D-4C623211681A}" type="pres">
      <dgm:prSet presAssocID="{F32F0913-A3AF-1446-B5C2-B320E756F7AD}" presName="spacerR" presStyleCnt="0"/>
      <dgm:spPr/>
    </dgm:pt>
    <dgm:pt modelId="{8C6BBD0A-341D-F448-AE4B-11C0CE9949B8}" type="pres">
      <dgm:prSet presAssocID="{E5FC7AF9-8C95-6A4C-A8DE-6C8A4D1F9430}" presName="node" presStyleLbl="node1" presStyleIdx="2" presStyleCnt="4">
        <dgm:presLayoutVars>
          <dgm:bulletEnabled val="1"/>
        </dgm:presLayoutVars>
      </dgm:prSet>
      <dgm:spPr/>
      <dgm:t>
        <a:bodyPr/>
        <a:lstStyle/>
        <a:p>
          <a:endParaRPr lang="en-US"/>
        </a:p>
      </dgm:t>
    </dgm:pt>
    <dgm:pt modelId="{73DEAC19-71FE-434C-B8AB-5F6FDE04D5DA}" type="pres">
      <dgm:prSet presAssocID="{BE52F91F-FC70-D84E-8B56-57DD33F1959A}" presName="spacerL" presStyleCnt="0"/>
      <dgm:spPr/>
    </dgm:pt>
    <dgm:pt modelId="{FB9B2694-C9DD-5F41-AEF5-FE06D207342C}" type="pres">
      <dgm:prSet presAssocID="{BE52F91F-FC70-D84E-8B56-57DD33F1959A}" presName="sibTrans" presStyleLbl="sibTrans2D1" presStyleIdx="2" presStyleCnt="3" custLinFactX="-516955" custLinFactNeighborX="-600000" custLinFactNeighborY="0"/>
      <dgm:spPr/>
      <dgm:t>
        <a:bodyPr/>
        <a:lstStyle/>
        <a:p>
          <a:endParaRPr lang="en-US"/>
        </a:p>
      </dgm:t>
    </dgm:pt>
    <dgm:pt modelId="{ABE3BCDB-6BFB-044A-9A25-2B53D8273D94}" type="pres">
      <dgm:prSet presAssocID="{BE52F91F-FC70-D84E-8B56-57DD33F1959A}" presName="spacerR" presStyleCnt="0"/>
      <dgm:spPr/>
    </dgm:pt>
    <dgm:pt modelId="{8550BC7D-E478-6C47-BCD8-EB8C32D6A82C}" type="pres">
      <dgm:prSet presAssocID="{D407CFE4-E8FB-E245-AFDB-410BA6680B55}" presName="node" presStyleLbl="node1" presStyleIdx="3" presStyleCnt="4">
        <dgm:presLayoutVars>
          <dgm:bulletEnabled val="1"/>
        </dgm:presLayoutVars>
      </dgm:prSet>
      <dgm:spPr/>
      <dgm:t>
        <a:bodyPr/>
        <a:lstStyle/>
        <a:p>
          <a:endParaRPr lang="en-US"/>
        </a:p>
      </dgm:t>
    </dgm:pt>
  </dgm:ptLst>
  <dgm:cxnLst>
    <dgm:cxn modelId="{A859DD93-D3DB-EE47-AF2C-3AE2A1C64ADE}" srcId="{B21C862C-BCF1-F544-BD07-29CD2C2ABB4C}" destId="{76B5C694-B853-0246-BCA0-5E7F2433D535}" srcOrd="0" destOrd="0" parTransId="{801AEFB9-0C88-9441-96CF-AF5BFC1EBEF5}" sibTransId="{183C4D7A-51E5-9D4A-8722-B033BB650077}"/>
    <dgm:cxn modelId="{74207B69-AE58-490A-80C2-89903A27F540}" type="presOf" srcId="{E5FC7AF9-8C95-6A4C-A8DE-6C8A4D1F9430}" destId="{8C6BBD0A-341D-F448-AE4B-11C0CE9949B8}" srcOrd="0" destOrd="0" presId="urn:microsoft.com/office/officeart/2005/8/layout/equation1"/>
    <dgm:cxn modelId="{D3DE44FA-10E7-F046-86D1-CADEC74FA151}" srcId="{B21C862C-BCF1-F544-BD07-29CD2C2ABB4C}" destId="{D407CFE4-E8FB-E245-AFDB-410BA6680B55}" srcOrd="3" destOrd="0" parTransId="{63A5B640-28A9-4245-A4B1-847B36561837}" sibTransId="{9E24F64D-6F4B-104E-AFE9-474A52F929E9}"/>
    <dgm:cxn modelId="{B4F325BC-D25B-4894-91BD-1E86E4BA809A}" type="presOf" srcId="{BE52F91F-FC70-D84E-8B56-57DD33F1959A}" destId="{FB9B2694-C9DD-5F41-AEF5-FE06D207342C}" srcOrd="0" destOrd="0" presId="urn:microsoft.com/office/officeart/2005/8/layout/equation1"/>
    <dgm:cxn modelId="{AC485E2F-D383-4BB8-9032-2B8CEF4EE51F}" type="presOf" srcId="{D407CFE4-E8FB-E245-AFDB-410BA6680B55}" destId="{8550BC7D-E478-6C47-BCD8-EB8C32D6A82C}" srcOrd="0" destOrd="0" presId="urn:microsoft.com/office/officeart/2005/8/layout/equation1"/>
    <dgm:cxn modelId="{04A7EED7-CB77-434B-A7FD-D73E740526D2}" type="presOf" srcId="{76B5C694-B853-0246-BCA0-5E7F2433D535}" destId="{0472C170-12DA-B143-AD1C-711D1168B5FF}" srcOrd="0" destOrd="0" presId="urn:microsoft.com/office/officeart/2005/8/layout/equation1"/>
    <dgm:cxn modelId="{9A71AF3C-C3E2-45D8-8B08-4AD0E620A4BB}" type="presOf" srcId="{C17C9D10-EE76-7640-A94C-D94C87A3F6C3}" destId="{A9C6362F-FD2C-A44B-8412-4E042722523A}" srcOrd="0" destOrd="0" presId="urn:microsoft.com/office/officeart/2005/8/layout/equation1"/>
    <dgm:cxn modelId="{3EF5EF9A-59E3-4DF1-B2D2-14F4E16B2CBC}" type="presOf" srcId="{B21C862C-BCF1-F544-BD07-29CD2C2ABB4C}" destId="{53655511-3EA9-E24B-ADA6-7E53EB5D5B44}" srcOrd="0" destOrd="0" presId="urn:microsoft.com/office/officeart/2005/8/layout/equation1"/>
    <dgm:cxn modelId="{AFD42568-06C3-F849-9EF8-D35DE34E8365}" srcId="{B21C862C-BCF1-F544-BD07-29CD2C2ABB4C}" destId="{E5FC7AF9-8C95-6A4C-A8DE-6C8A4D1F9430}" srcOrd="2" destOrd="0" parTransId="{1FF14CF8-FA66-DD4F-BD02-AA4C3EB046A1}" sibTransId="{BE52F91F-FC70-D84E-8B56-57DD33F1959A}"/>
    <dgm:cxn modelId="{20774583-8F03-472D-97C4-08A9A53053F1}" type="presOf" srcId="{183C4D7A-51E5-9D4A-8722-B033BB650077}" destId="{A2D8B243-9861-CB4C-9DC9-4D3970B797C1}" srcOrd="0" destOrd="0" presId="urn:microsoft.com/office/officeart/2005/8/layout/equation1"/>
    <dgm:cxn modelId="{AA640E64-E9A5-E341-8408-98C2F50914F5}" srcId="{B21C862C-BCF1-F544-BD07-29CD2C2ABB4C}" destId="{C17C9D10-EE76-7640-A94C-D94C87A3F6C3}" srcOrd="1" destOrd="0" parTransId="{0560CC31-E729-BD4E-BD8F-5B96B33D1674}" sibTransId="{F32F0913-A3AF-1446-B5C2-B320E756F7AD}"/>
    <dgm:cxn modelId="{D407E9FC-6FA8-4CC8-9CF6-0BE4B5FABC34}" type="presOf" srcId="{F32F0913-A3AF-1446-B5C2-B320E756F7AD}" destId="{43B7E150-48FC-BF4A-9779-A59569998339}" srcOrd="0" destOrd="0" presId="urn:microsoft.com/office/officeart/2005/8/layout/equation1"/>
    <dgm:cxn modelId="{E9A4894A-94A8-4F3E-95B8-4DD796375A56}" type="presParOf" srcId="{53655511-3EA9-E24B-ADA6-7E53EB5D5B44}" destId="{0472C170-12DA-B143-AD1C-711D1168B5FF}" srcOrd="0" destOrd="0" presId="urn:microsoft.com/office/officeart/2005/8/layout/equation1"/>
    <dgm:cxn modelId="{AE2FE005-F7D6-43CB-B78F-58097EDB1285}" type="presParOf" srcId="{53655511-3EA9-E24B-ADA6-7E53EB5D5B44}" destId="{0A08B234-ABF7-DB43-A58C-B3C0794EAE49}" srcOrd="1" destOrd="0" presId="urn:microsoft.com/office/officeart/2005/8/layout/equation1"/>
    <dgm:cxn modelId="{A66FA42C-EC4C-4611-BADF-80115A05B05F}" type="presParOf" srcId="{53655511-3EA9-E24B-ADA6-7E53EB5D5B44}" destId="{A2D8B243-9861-CB4C-9DC9-4D3970B797C1}" srcOrd="2" destOrd="0" presId="urn:microsoft.com/office/officeart/2005/8/layout/equation1"/>
    <dgm:cxn modelId="{5B5B368E-A743-4749-B6C7-C4DB43A25F6E}" type="presParOf" srcId="{53655511-3EA9-E24B-ADA6-7E53EB5D5B44}" destId="{EDB500EE-8294-3F4B-8417-8BE8023C1D35}" srcOrd="3" destOrd="0" presId="urn:microsoft.com/office/officeart/2005/8/layout/equation1"/>
    <dgm:cxn modelId="{5E080AD7-BBBF-474F-A423-408EC3F81FBE}" type="presParOf" srcId="{53655511-3EA9-E24B-ADA6-7E53EB5D5B44}" destId="{A9C6362F-FD2C-A44B-8412-4E042722523A}" srcOrd="4" destOrd="0" presId="urn:microsoft.com/office/officeart/2005/8/layout/equation1"/>
    <dgm:cxn modelId="{3B1A0916-64C1-4E9F-8B9A-3B25D8F26465}" type="presParOf" srcId="{53655511-3EA9-E24B-ADA6-7E53EB5D5B44}" destId="{1D85500E-2E82-6A4A-91EE-9AF48FEC6C45}" srcOrd="5" destOrd="0" presId="urn:microsoft.com/office/officeart/2005/8/layout/equation1"/>
    <dgm:cxn modelId="{0EC372E7-9473-4327-9EF9-9FC3F2BACF28}" type="presParOf" srcId="{53655511-3EA9-E24B-ADA6-7E53EB5D5B44}" destId="{43B7E150-48FC-BF4A-9779-A59569998339}" srcOrd="6" destOrd="0" presId="urn:microsoft.com/office/officeart/2005/8/layout/equation1"/>
    <dgm:cxn modelId="{415E8323-388D-4BF0-B00A-22C5D1F18946}" type="presParOf" srcId="{53655511-3EA9-E24B-ADA6-7E53EB5D5B44}" destId="{88E048A8-2DA0-7B47-9D5D-4C623211681A}" srcOrd="7" destOrd="0" presId="urn:microsoft.com/office/officeart/2005/8/layout/equation1"/>
    <dgm:cxn modelId="{B662B204-E1DB-4DFB-B6DA-7EF238F547A9}" type="presParOf" srcId="{53655511-3EA9-E24B-ADA6-7E53EB5D5B44}" destId="{8C6BBD0A-341D-F448-AE4B-11C0CE9949B8}" srcOrd="8" destOrd="0" presId="urn:microsoft.com/office/officeart/2005/8/layout/equation1"/>
    <dgm:cxn modelId="{A3733CD6-177A-40A3-AA04-EA46530629A9}" type="presParOf" srcId="{53655511-3EA9-E24B-ADA6-7E53EB5D5B44}" destId="{73DEAC19-71FE-434C-B8AB-5F6FDE04D5DA}" srcOrd="9" destOrd="0" presId="urn:microsoft.com/office/officeart/2005/8/layout/equation1"/>
    <dgm:cxn modelId="{E89FD0F9-772F-4A43-A9F4-DE7B0B11BB1D}" type="presParOf" srcId="{53655511-3EA9-E24B-ADA6-7E53EB5D5B44}" destId="{FB9B2694-C9DD-5F41-AEF5-FE06D207342C}" srcOrd="10" destOrd="0" presId="urn:microsoft.com/office/officeart/2005/8/layout/equation1"/>
    <dgm:cxn modelId="{F8C5DE79-457C-4B55-8E0B-27FB1B7BF961}" type="presParOf" srcId="{53655511-3EA9-E24B-ADA6-7E53EB5D5B44}" destId="{ABE3BCDB-6BFB-044A-9A25-2B53D8273D94}" srcOrd="11" destOrd="0" presId="urn:microsoft.com/office/officeart/2005/8/layout/equation1"/>
    <dgm:cxn modelId="{551B2EF3-160D-4656-912C-218661025F88}" type="presParOf" srcId="{53655511-3EA9-E24B-ADA6-7E53EB5D5B44}" destId="{8550BC7D-E478-6C47-BCD8-EB8C32D6A82C}" srcOrd="12" destOrd="0" presId="urn:microsoft.com/office/officeart/2005/8/layout/equation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72C170-12DA-B143-AD1C-711D1168B5FF}">
      <dsp:nvSpPr>
        <dsp:cNvPr id="0" name=""/>
        <dsp:cNvSpPr/>
      </dsp:nvSpPr>
      <dsp:spPr>
        <a:xfrm>
          <a:off x="152423"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52423" y="284593"/>
        <a:ext cx="1320031" cy="1320031"/>
      </dsp:txXfrm>
    </dsp:sp>
    <dsp:sp modelId="{A2D8B243-9861-CB4C-9DC9-4D3970B797C1}">
      <dsp:nvSpPr>
        <dsp:cNvPr id="0" name=""/>
        <dsp:cNvSpPr/>
      </dsp:nvSpPr>
      <dsp:spPr>
        <a:xfrm>
          <a:off x="609810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8104" y="561799"/>
        <a:ext cx="765618" cy="765618"/>
      </dsp:txXfrm>
    </dsp:sp>
    <dsp:sp modelId="{A9C6362F-FD2C-A44B-8412-4E042722523A}">
      <dsp:nvSpPr>
        <dsp:cNvPr id="0" name=""/>
        <dsp:cNvSpPr/>
      </dsp:nvSpPr>
      <dsp:spPr>
        <a:xfrm>
          <a:off x="2245709"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245709" y="284593"/>
        <a:ext cx="1320031" cy="1320031"/>
      </dsp:txXfrm>
    </dsp:sp>
    <dsp:sp modelId="{43B7E150-48FC-BF4A-9779-A59569998339}">
      <dsp:nvSpPr>
        <dsp:cNvPr id="0" name=""/>
        <dsp:cNvSpPr/>
      </dsp:nvSpPr>
      <dsp:spPr>
        <a:xfrm rot="2341075">
          <a:off x="3512894" y="561799"/>
          <a:ext cx="765618" cy="765618"/>
        </a:xfrm>
        <a:prstGeom prst="mathPlus">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2341075">
        <a:off x="3512894" y="561799"/>
        <a:ext cx="765618" cy="765618"/>
      </dsp:txXfrm>
    </dsp:sp>
    <dsp:sp modelId="{8C6BBD0A-341D-F448-AE4B-11C0CE9949B8}">
      <dsp:nvSpPr>
        <dsp:cNvPr id="0" name=""/>
        <dsp:cNvSpPr/>
      </dsp:nvSpPr>
      <dsp:spPr>
        <a:xfrm>
          <a:off x="4604795"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604795" y="284593"/>
        <a:ext cx="1320031" cy="1320031"/>
      </dsp:txXfrm>
    </dsp:sp>
    <dsp:sp modelId="{FB9B2694-C9DD-5F41-AEF5-FE06D207342C}">
      <dsp:nvSpPr>
        <dsp:cNvPr id="0" name=""/>
        <dsp:cNvSpPr/>
      </dsp:nvSpPr>
      <dsp:spPr>
        <a:xfrm>
          <a:off x="1430993" y="561799"/>
          <a:ext cx="765618" cy="765618"/>
        </a:xfrm>
        <a:prstGeom prst="mathEqual">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b="1" kern="1200"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30993" y="561799"/>
        <a:ext cx="765618" cy="765618"/>
      </dsp:txXfrm>
    </dsp:sp>
    <dsp:sp modelId="{8550BC7D-E478-6C47-BCD8-EB8C32D6A82C}">
      <dsp:nvSpPr>
        <dsp:cNvPr id="0" name=""/>
        <dsp:cNvSpPr/>
      </dsp:nvSpPr>
      <dsp:spPr>
        <a:xfrm>
          <a:off x="6904817" y="284593"/>
          <a:ext cx="1320031" cy="1320031"/>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endParaRPr lang="en-US" sz="56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904817" y="284593"/>
        <a:ext cx="1320031" cy="132003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203700" cy="228600"/>
          </a:xfrm>
          <a:prstGeom prst="rect">
            <a:avLst/>
          </a:prstGeom>
          <a:noFill/>
          <a:ln w="9525">
            <a:noFill/>
            <a:miter lim="800000"/>
            <a:headEnd/>
            <a:tailEnd/>
          </a:ln>
          <a:effectLst/>
        </p:spPr>
        <p:txBody>
          <a:bodyPr vert="horz" wrap="square" lIns="96626" tIns="48313" rIns="96626" bIns="48313" numCol="1" anchor="t" anchorCtr="0" compatLnSpc="1">
            <a:prstTxWarp prst="textNoShape">
              <a:avLst/>
            </a:prstTxWarp>
          </a:bodyPr>
          <a:lstStyle>
            <a:lvl1pPr defTabSz="966621" eaLnBrk="0" hangingPunct="0">
              <a:defRPr sz="800"/>
            </a:lvl1pPr>
          </a:lstStyle>
          <a:p>
            <a:pPr>
              <a:defRPr/>
            </a:pPr>
            <a:r>
              <a:rPr lang="en-US" dirty="0"/>
              <a:t>OPNS454 Week </a:t>
            </a:r>
            <a:r>
              <a:rPr lang="en-US" dirty="0" smtClean="0"/>
              <a:t>#2: External View and Operations Forensics</a:t>
            </a:r>
            <a:endParaRPr lang="en-US" dirty="0"/>
          </a:p>
        </p:txBody>
      </p:sp>
      <p:sp>
        <p:nvSpPr>
          <p:cNvPr id="28676" name="Rectangle 4"/>
          <p:cNvSpPr>
            <a:spLocks noGrp="1" noChangeArrowheads="1"/>
          </p:cNvSpPr>
          <p:nvPr>
            <p:ph type="ftr" sz="quarter" idx="2"/>
          </p:nvPr>
        </p:nvSpPr>
        <p:spPr bwMode="auto">
          <a:xfrm>
            <a:off x="0" y="9299575"/>
            <a:ext cx="4006850" cy="231775"/>
          </a:xfrm>
          <a:prstGeom prst="rect">
            <a:avLst/>
          </a:prstGeom>
          <a:noFill/>
          <a:ln w="9525">
            <a:noFill/>
            <a:miter lim="800000"/>
            <a:headEnd/>
            <a:tailEnd/>
          </a:ln>
          <a:effectLst/>
        </p:spPr>
        <p:txBody>
          <a:bodyPr vert="horz" wrap="square" lIns="96626" tIns="48313" rIns="96626" bIns="48313" numCol="1" anchor="b" anchorCtr="0" compatLnSpc="1">
            <a:prstTxWarp prst="textNoShape">
              <a:avLst/>
            </a:prstTxWarp>
          </a:bodyPr>
          <a:lstStyle>
            <a:lvl1pPr defTabSz="966621" eaLnBrk="0" hangingPunct="0">
              <a:defRPr sz="8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28575"/>
            <a:ext cx="5567363" cy="233363"/>
          </a:xfrm>
          <a:prstGeom prst="rect">
            <a:avLst/>
          </a:prstGeom>
          <a:noFill/>
          <a:ln w="9525">
            <a:noFill/>
            <a:miter lim="800000"/>
            <a:headEnd/>
            <a:tailEnd/>
          </a:ln>
          <a:effectLst/>
        </p:spPr>
        <p:txBody>
          <a:bodyPr vert="horz" wrap="square" lIns="96626" tIns="48313" rIns="96626" bIns="48313" numCol="1" anchor="t" anchorCtr="0" compatLnSpc="1">
            <a:prstTxWarp prst="textNoShape">
              <a:avLst/>
            </a:prstTxWarp>
          </a:bodyPr>
          <a:lstStyle>
            <a:lvl1pPr defTabSz="966621" eaLnBrk="0" hangingPunct="0">
              <a:defRPr sz="800"/>
            </a:lvl1pPr>
          </a:lstStyle>
          <a:p>
            <a:pPr>
              <a:defRPr/>
            </a:pPr>
            <a:r>
              <a:rPr lang="en-US"/>
              <a:t>OPNS454 Week #8: Technology and Mass Customized Service</a:t>
            </a:r>
          </a:p>
        </p:txBody>
      </p:sp>
      <p:sp>
        <p:nvSpPr>
          <p:cNvPr id="4099" name="Rectangle 3"/>
          <p:cNvSpPr>
            <a:spLocks noGrp="1" noChangeArrowheads="1"/>
          </p:cNvSpPr>
          <p:nvPr>
            <p:ph type="dt" idx="1"/>
          </p:nvPr>
        </p:nvSpPr>
        <p:spPr bwMode="auto">
          <a:xfrm>
            <a:off x="5741988" y="28575"/>
            <a:ext cx="1573212" cy="233363"/>
          </a:xfrm>
          <a:prstGeom prst="rect">
            <a:avLst/>
          </a:prstGeom>
          <a:noFill/>
          <a:ln w="9525">
            <a:noFill/>
            <a:miter lim="800000"/>
            <a:headEnd/>
            <a:tailEnd/>
          </a:ln>
          <a:effectLst/>
        </p:spPr>
        <p:txBody>
          <a:bodyPr vert="horz" wrap="square" lIns="96626" tIns="48313" rIns="96626" bIns="48313" numCol="1" anchor="t" anchorCtr="0" compatLnSpc="1">
            <a:prstTxWarp prst="textNoShape">
              <a:avLst/>
            </a:prstTxWarp>
          </a:bodyPr>
          <a:lstStyle>
            <a:lvl1pPr algn="r" defTabSz="966621" eaLnBrk="0" hangingPunct="0">
              <a:defRPr sz="800"/>
            </a:lvl1pPr>
          </a:lstStyle>
          <a:p>
            <a:pPr>
              <a:defRPr/>
            </a:pPr>
            <a:fld id="{2BB63D27-399F-4792-A118-4CC730A89D33}" type="datetime1">
              <a:rPr lang="en-US"/>
              <a:pPr>
                <a:defRPr/>
              </a:pPr>
              <a:t>1/9/2011</a:t>
            </a:fld>
            <a:endParaRPr lang="en-US"/>
          </a:p>
        </p:txBody>
      </p:sp>
      <p:sp>
        <p:nvSpPr>
          <p:cNvPr id="79876" name="Rectangle 4"/>
          <p:cNvSpPr>
            <a:spLocks noGrp="1" noRot="1" noChangeAspect="1" noChangeArrowheads="1" noTextEdit="1"/>
          </p:cNvSpPr>
          <p:nvPr>
            <p:ph type="sldImg" idx="2"/>
          </p:nvPr>
        </p:nvSpPr>
        <p:spPr bwMode="auto">
          <a:xfrm>
            <a:off x="288925" y="330200"/>
            <a:ext cx="4797425" cy="3598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41300" y="3997325"/>
            <a:ext cx="6832600" cy="5380038"/>
          </a:xfrm>
          <a:prstGeom prst="rect">
            <a:avLst/>
          </a:prstGeom>
          <a:noFill/>
          <a:ln w="9525">
            <a:noFill/>
            <a:miter lim="800000"/>
            <a:headEnd/>
            <a:tailEnd/>
          </a:ln>
          <a:effectLst/>
        </p:spPr>
        <p:txBody>
          <a:bodyPr vert="horz" wrap="square" lIns="96626" tIns="48313" rIns="96626"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23400"/>
            <a:ext cx="4575175" cy="177800"/>
          </a:xfrm>
          <a:prstGeom prst="rect">
            <a:avLst/>
          </a:prstGeom>
          <a:noFill/>
          <a:ln w="9525">
            <a:noFill/>
            <a:miter lim="800000"/>
            <a:headEnd/>
            <a:tailEnd/>
          </a:ln>
          <a:effectLst/>
        </p:spPr>
        <p:txBody>
          <a:bodyPr vert="horz" wrap="square" lIns="96626" tIns="48313" rIns="96626" bIns="48313" numCol="1" anchor="b" anchorCtr="0" compatLnSpc="1">
            <a:prstTxWarp prst="textNoShape">
              <a:avLst/>
            </a:prstTxWarp>
          </a:bodyPr>
          <a:lstStyle>
            <a:lvl1pPr defTabSz="966621"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423400"/>
            <a:ext cx="3170237" cy="177800"/>
          </a:xfrm>
          <a:prstGeom prst="rect">
            <a:avLst/>
          </a:prstGeom>
          <a:noFill/>
          <a:ln w="9525">
            <a:noFill/>
            <a:miter lim="800000"/>
            <a:headEnd/>
            <a:tailEnd/>
          </a:ln>
          <a:effectLst/>
        </p:spPr>
        <p:txBody>
          <a:bodyPr vert="horz" wrap="square" lIns="96626" tIns="48313" rIns="96626" bIns="48313" numCol="1" anchor="b" anchorCtr="0" compatLnSpc="1">
            <a:prstTxWarp prst="textNoShape">
              <a:avLst/>
            </a:prstTxWarp>
          </a:bodyPr>
          <a:lstStyle>
            <a:lvl1pPr algn="r" defTabSz="966621" eaLnBrk="0" hangingPunct="0">
              <a:defRPr sz="800"/>
            </a:lvl1pPr>
          </a:lstStyle>
          <a:p>
            <a:pPr>
              <a:defRPr/>
            </a:pPr>
            <a:fld id="{B19D7C3D-48F7-42AB-8CEF-AD510D4D77B3}"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build-to-order-consulting.com/Lean%20Retailing.ht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esign4manufacturability.com/"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www.build-to-order-consulting.com/Standardization.htm"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endParaRPr lang="en-US" dirty="0" smtClean="0"/>
          </a:p>
        </p:txBody>
      </p:sp>
      <p:sp>
        <p:nvSpPr>
          <p:cNvPr id="80900" name="Header Placeholder 3"/>
          <p:cNvSpPr>
            <a:spLocks noGrp="1"/>
          </p:cNvSpPr>
          <p:nvPr>
            <p:ph type="hdr" sz="quarter"/>
          </p:nvPr>
        </p:nvSpPr>
        <p:spPr>
          <a:noFill/>
        </p:spPr>
        <p:txBody>
          <a:bodyPr/>
          <a:lstStyle/>
          <a:p>
            <a:pPr defTabSz="965200"/>
            <a:r>
              <a:rPr lang="en-US"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200"/>
            <a:fld id="{34F187CC-C2D1-45CF-9DC3-B4BA762F9BEE}" type="datetime1">
              <a:rPr lang="en-US" smtClean="0">
                <a:solidFill>
                  <a:srgbClr val="000000"/>
                </a:solidFill>
              </a:rPr>
              <a:pPr defTabSz="965200"/>
              <a:t>1/9/2011</a:t>
            </a:fld>
            <a:endParaRPr lang="en-US" smtClean="0">
              <a:solidFill>
                <a:srgbClr val="000000"/>
              </a:solidFill>
            </a:endParaRPr>
          </a:p>
        </p:txBody>
      </p:sp>
      <p:sp>
        <p:nvSpPr>
          <p:cNvPr id="80902" name="Footer Placeholder 5"/>
          <p:cNvSpPr>
            <a:spLocks noGrp="1"/>
          </p:cNvSpPr>
          <p:nvPr>
            <p:ph type="ftr" sz="quarter" idx="4"/>
          </p:nvPr>
        </p:nvSpPr>
        <p:spPr>
          <a:noFill/>
        </p:spPr>
        <p:txBody>
          <a:bodyPr/>
          <a:lstStyle/>
          <a:p>
            <a:pPr defTabSz="965200"/>
            <a:r>
              <a:rPr lang="en-US"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200"/>
            <a:fld id="{93CD032C-4782-41B6-BB7B-D4A588199CC3}" type="slidenum">
              <a:rPr lang="en-US" smtClean="0">
                <a:solidFill>
                  <a:srgbClr val="000000"/>
                </a:solidFill>
              </a:rPr>
              <a:pPr defTabSz="965200"/>
              <a:t>1</a:t>
            </a:fld>
            <a:endParaRPr lang="en-US"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we introduce days of payables, which is accounts payables divided by daily COGS.  Notice we use COGS as the divisor—as in the formulas for days of inventory but not that for days of receivables—because like days of inventory, payables are valued at cost.   (JVM: it really should be the throughput through sourcing, but given that this is not reported, one uses COGS, thereby under-estimating payables.)</a:t>
            </a:r>
          </a:p>
          <a:p>
            <a:endParaRPr lang="en-US" dirty="0" smtClean="0"/>
          </a:p>
          <a:p>
            <a:r>
              <a:rPr lang="en-US" dirty="0" smtClean="0"/>
              <a:t>The time between getting paid by our customers and paying our suppliers is the days of working capital.  Put another way, every dollar we purchase and sell needs to be supported by this many days of dollars in working capital.</a:t>
            </a:r>
          </a:p>
          <a:p>
            <a:endParaRPr lang="en-US" dirty="0" smtClean="0"/>
          </a:p>
          <a:p>
            <a:r>
              <a:rPr lang="en-US" dirty="0" smtClean="0"/>
              <a:t>WHAT DOES A LONG DWC MEAN?</a:t>
            </a:r>
          </a:p>
          <a:p>
            <a:r>
              <a:rPr lang="en-US" dirty="0"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 the clues, take 2 minutes and reconsider your choices.  Take another vote.</a:t>
            </a:r>
          </a:p>
          <a:p>
            <a:endParaRPr lang="en-US" dirty="0" smtClean="0"/>
          </a:p>
          <a:p>
            <a:r>
              <a:rPr lang="en-US" dirty="0" smtClean="0"/>
              <a:t>C Dell</a:t>
            </a:r>
          </a:p>
          <a:p>
            <a:r>
              <a:rPr lang="en-US" dirty="0" smtClean="0"/>
              <a:t>H Darden restaurants</a:t>
            </a:r>
          </a:p>
          <a:p>
            <a:r>
              <a:rPr lang="en-US" dirty="0" smtClean="0"/>
              <a:t>I Kroger</a:t>
            </a:r>
          </a:p>
          <a:p>
            <a:r>
              <a:rPr lang="en-US" dirty="0" smtClean="0"/>
              <a:t>N Citigroup</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 the clues, take 2 minutes and reconsider your choices.  Take another vote.</a:t>
            </a:r>
          </a:p>
          <a:p>
            <a:endParaRPr lang="en-US" dirty="0" smtClean="0"/>
          </a:p>
          <a:p>
            <a:r>
              <a:rPr lang="en-US" dirty="0" smtClean="0"/>
              <a:t>C Dell</a:t>
            </a:r>
          </a:p>
          <a:p>
            <a:r>
              <a:rPr lang="en-US" dirty="0" smtClean="0"/>
              <a:t>H Darden restaurants</a:t>
            </a:r>
          </a:p>
          <a:p>
            <a:r>
              <a:rPr lang="en-US" dirty="0" smtClean="0"/>
              <a:t>I Kroger</a:t>
            </a:r>
          </a:p>
          <a:p>
            <a:r>
              <a:rPr lang="en-US" dirty="0" smtClean="0"/>
              <a:t>N Citigroup</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 the clues, take 2 minutes and reconsider your choices.  Take another vote.</a:t>
            </a:r>
          </a:p>
          <a:p>
            <a:endParaRPr lang="en-US" dirty="0" smtClean="0"/>
          </a:p>
          <a:p>
            <a:r>
              <a:rPr lang="en-US" dirty="0" smtClean="0"/>
              <a:t>C Dell</a:t>
            </a:r>
          </a:p>
          <a:p>
            <a:r>
              <a:rPr lang="en-US" dirty="0" smtClean="0"/>
              <a:t>H Darden restaurants</a:t>
            </a:r>
          </a:p>
          <a:p>
            <a:r>
              <a:rPr lang="en-US" dirty="0" smtClean="0"/>
              <a:t>I Kroger</a:t>
            </a:r>
          </a:p>
          <a:p>
            <a:r>
              <a:rPr lang="en-US" dirty="0" smtClean="0"/>
              <a:t>N Citigroup</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smtClean="0"/>
              <a:t>Let us do the same exercise for Peapod:  what do we learn from this?</a:t>
            </a:r>
          </a:p>
          <a:p>
            <a:endParaRPr lang="en-US" dirty="0" smtClean="0"/>
          </a:p>
          <a:p>
            <a:r>
              <a:rPr lang="en-US" dirty="0" smtClean="0"/>
              <a:t>Clue 1: </a:t>
            </a:r>
            <a:r>
              <a:rPr lang="en-US" dirty="0" smtClean="0"/>
              <a:t>most important = not profitable now; PPE</a:t>
            </a:r>
            <a:r>
              <a:rPr lang="en-US" baseline="0" dirty="0" smtClean="0"/>
              <a:t> does not tell us</a:t>
            </a:r>
            <a:r>
              <a:rPr lang="en-US" dirty="0" smtClean="0"/>
              <a:t> </a:t>
            </a:r>
            <a:r>
              <a:rPr lang="en-US" dirty="0" smtClean="0"/>
              <a:t>much (it is so funding dependent)</a:t>
            </a:r>
          </a:p>
          <a:p>
            <a:r>
              <a:rPr lang="en-US" dirty="0" smtClean="0"/>
              <a:t>Clue 2: they are doing better than Kroger (to be expected given no retail stores and centralization benefits of inventory: recall core class!)</a:t>
            </a:r>
          </a:p>
          <a:p>
            <a:r>
              <a:rPr lang="en-US" dirty="0" smtClean="0"/>
              <a:t>Clue 3: they are doing very well in receivables</a:t>
            </a:r>
          </a:p>
          <a:p>
            <a:r>
              <a:rPr lang="en-US" dirty="0" smtClean="0"/>
              <a:t>Clue 4: they are doing well with working capital: suppliers pretty much cover it.</a:t>
            </a:r>
          </a:p>
          <a:p>
            <a:endParaRPr lang="en-US" dirty="0" smtClean="0"/>
          </a:p>
          <a:p>
            <a:r>
              <a:rPr lang="en-US" dirty="0" smtClean="0"/>
              <a:t>Bottom-line: </a:t>
            </a:r>
            <a:r>
              <a:rPr lang="en-US" dirty="0" smtClean="0"/>
              <a:t>this </a:t>
            </a:r>
            <a:r>
              <a:rPr lang="en-US" dirty="0" smtClean="0"/>
              <a:t>is good as a sanity </a:t>
            </a:r>
            <a:r>
              <a:rPr lang="en-US" dirty="0" smtClean="0"/>
              <a:t>check: they are loosing money but it is </a:t>
            </a:r>
            <a:r>
              <a:rPr lang="en-US" i="1" dirty="0" smtClean="0"/>
              <a:t>not </a:t>
            </a:r>
            <a:r>
              <a:rPr lang="en-US" i="0" dirty="0" smtClean="0"/>
              <a:t>due to poor inventory management.</a:t>
            </a:r>
          </a:p>
          <a:p>
            <a:r>
              <a:rPr lang="en-US" i="0" dirty="0" smtClean="0"/>
              <a:t>	&gt;</a:t>
            </a:r>
            <a:r>
              <a:rPr lang="en-US" dirty="0" smtClean="0"/>
              <a:t> To </a:t>
            </a:r>
            <a:r>
              <a:rPr lang="en-US" dirty="0" smtClean="0"/>
              <a:t>really understand the attractiveness of this business, we need to delve deeper into their operations.</a:t>
            </a:r>
          </a:p>
          <a:p>
            <a:endParaRPr lang="en-US" dirty="0" smtClean="0"/>
          </a:p>
          <a:p>
            <a:r>
              <a:rPr lang="en-US" dirty="0" smtClean="0"/>
              <a:t>Ask the groups:</a:t>
            </a:r>
          </a:p>
          <a:p>
            <a:pPr>
              <a:buFontTx/>
              <a:buChar char="-"/>
            </a:pPr>
            <a:r>
              <a:rPr lang="en-US" dirty="0" smtClean="0"/>
              <a:t>Which group wants to make a case that this is an attractive, viable operation? (let them present)</a:t>
            </a:r>
          </a:p>
          <a:p>
            <a:pPr>
              <a:buFontTx/>
              <a:buChar char="-"/>
            </a:pPr>
            <a:r>
              <a:rPr lang="en-US" dirty="0" smtClean="0"/>
              <a:t>Those groups who don’t agree, let them argue their case.</a:t>
            </a:r>
          </a:p>
        </p:txBody>
      </p:sp>
      <p:sp>
        <p:nvSpPr>
          <p:cNvPr id="94212" name="Header Placeholder 3"/>
          <p:cNvSpPr>
            <a:spLocks noGrp="1"/>
          </p:cNvSpPr>
          <p:nvPr>
            <p:ph type="hdr" sz="quarter"/>
          </p:nvPr>
        </p:nvSpPr>
        <p:spPr>
          <a:noFill/>
        </p:spPr>
        <p:txBody>
          <a:bodyPr/>
          <a:lstStyle/>
          <a:p>
            <a:pPr defTabSz="965200"/>
            <a:r>
              <a:rPr lang="en-US" smtClean="0"/>
              <a:t>OPNS454 Week #8: Technology and Mass Customized Service</a:t>
            </a:r>
          </a:p>
        </p:txBody>
      </p:sp>
      <p:sp>
        <p:nvSpPr>
          <p:cNvPr id="94213" name="Date Placeholder 4"/>
          <p:cNvSpPr>
            <a:spLocks noGrp="1"/>
          </p:cNvSpPr>
          <p:nvPr>
            <p:ph type="dt" sz="quarter" idx="1"/>
          </p:nvPr>
        </p:nvSpPr>
        <p:spPr>
          <a:noFill/>
        </p:spPr>
        <p:txBody>
          <a:bodyPr/>
          <a:lstStyle/>
          <a:p>
            <a:pPr defTabSz="965200"/>
            <a:fld id="{A59C1F5D-4B83-4168-94FC-07AE274FF97D}" type="datetime1">
              <a:rPr lang="en-US" smtClean="0"/>
              <a:pPr defTabSz="965200"/>
              <a:t>1/9/2011</a:t>
            </a:fld>
            <a:endParaRPr lang="en-US" smtClean="0"/>
          </a:p>
        </p:txBody>
      </p:sp>
      <p:sp>
        <p:nvSpPr>
          <p:cNvPr id="94214" name="Footer Placeholder 5"/>
          <p:cNvSpPr>
            <a:spLocks noGrp="1"/>
          </p:cNvSpPr>
          <p:nvPr>
            <p:ph type="ftr" sz="quarter" idx="4"/>
          </p:nvPr>
        </p:nvSpPr>
        <p:spPr>
          <a:noFill/>
        </p:spPr>
        <p:txBody>
          <a:bodyPr/>
          <a:lstStyle/>
          <a:p>
            <a:pPr defTabSz="965200"/>
            <a:r>
              <a:rPr lang="en-US" smtClean="0"/>
              <a:t>© Van Mieghem</a:t>
            </a:r>
          </a:p>
        </p:txBody>
      </p:sp>
      <p:sp>
        <p:nvSpPr>
          <p:cNvPr id="94215" name="Slide Number Placeholder 6"/>
          <p:cNvSpPr>
            <a:spLocks noGrp="1"/>
          </p:cNvSpPr>
          <p:nvPr>
            <p:ph type="sldNum" sz="quarter" idx="5"/>
          </p:nvPr>
        </p:nvSpPr>
        <p:spPr>
          <a:noFill/>
        </p:spPr>
        <p:txBody>
          <a:bodyPr/>
          <a:lstStyle/>
          <a:p>
            <a:pPr defTabSz="965200"/>
            <a:fld id="{FC82E99C-269F-4331-92B8-1BCC42471781}" type="slidenum">
              <a:rPr lang="en-US" smtClean="0"/>
              <a:pPr defTabSz="965200"/>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95235" name="Rectangle 3"/>
          <p:cNvSpPr>
            <a:spLocks noGrp="1" noChangeArrowheads="1"/>
          </p:cNvSpPr>
          <p:nvPr>
            <p:ph type="dt" sz="quarter" idx="1"/>
          </p:nvPr>
        </p:nvSpPr>
        <p:spPr>
          <a:noFill/>
        </p:spPr>
        <p:txBody>
          <a:bodyPr/>
          <a:lstStyle/>
          <a:p>
            <a:pPr defTabSz="965200"/>
            <a:fld id="{46997449-5E06-4DC4-A39B-F863A49CF2C0}" type="datetime1">
              <a:rPr lang="en-US" smtClean="0"/>
              <a:pPr defTabSz="965200"/>
              <a:t>1/9/2011</a:t>
            </a:fld>
            <a:endParaRPr lang="en-US" smtClean="0"/>
          </a:p>
        </p:txBody>
      </p:sp>
      <p:sp>
        <p:nvSpPr>
          <p:cNvPr id="95236" name="Rectangle 6"/>
          <p:cNvSpPr>
            <a:spLocks noGrp="1" noChangeArrowheads="1"/>
          </p:cNvSpPr>
          <p:nvPr>
            <p:ph type="ftr" sz="quarter" idx="4"/>
          </p:nvPr>
        </p:nvSpPr>
        <p:spPr>
          <a:noFill/>
        </p:spPr>
        <p:txBody>
          <a:bodyPr/>
          <a:lstStyle/>
          <a:p>
            <a:pPr defTabSz="965200"/>
            <a:r>
              <a:rPr lang="en-US" smtClean="0"/>
              <a:t>© Van Mieghem</a:t>
            </a:r>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r>
              <a:rPr lang="en-US" dirty="0" smtClean="0"/>
              <a:t>Do groups presentations after the financial ratios.</a:t>
            </a:r>
          </a:p>
          <a:p>
            <a:r>
              <a:rPr lang="en-US" dirty="0" smtClean="0"/>
              <a:t>Then after groups, go through these slides as summary and “how to put it all together: analysis &gt; drivers &gt; financial impact &gt; action plan”</a:t>
            </a:r>
          </a:p>
          <a:p>
            <a:r>
              <a:rPr lang="en-US" dirty="0" smtClean="0"/>
              <a:t>- We </a:t>
            </a:r>
            <a:r>
              <a:rPr lang="en-US" dirty="0" smtClean="0"/>
              <a:t>start with traditional</a:t>
            </a:r>
            <a:r>
              <a:rPr lang="en-US" baseline="0" dirty="0" smtClean="0"/>
              <a:t> valuation metric (ROIC) and then deepen the tree using </a:t>
            </a:r>
            <a:r>
              <a:rPr lang="en-US" dirty="0" smtClean="0"/>
              <a:t>cost–to–serve to distill</a:t>
            </a:r>
            <a:r>
              <a:rPr lang="en-US" baseline="0" dirty="0" smtClean="0"/>
              <a:t> drivers</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What is the key issue here?</a:t>
            </a:r>
          </a:p>
          <a:p>
            <a:pPr>
              <a:buFont typeface="Wingdings" pitchFamily="2" charset="2"/>
              <a:buChar char="Ø"/>
            </a:pPr>
            <a:r>
              <a:rPr lang="en-US" dirty="0" smtClean="0"/>
              <a:t> First objective:</a:t>
            </a:r>
            <a:r>
              <a:rPr lang="en-US" baseline="0" dirty="0" smtClean="0"/>
              <a:t> can we improve operating profit (make positive)?</a:t>
            </a:r>
          </a:p>
          <a:p>
            <a:pPr>
              <a:buFont typeface="Arial" pitchFamily="34" charset="0"/>
              <a:buChar char="•"/>
            </a:pPr>
            <a:r>
              <a:rPr lang="en-US" baseline="0" dirty="0" smtClean="0"/>
              <a:t> typical hope: EOS: can we increase revenue (scale) while OPEX increases less?</a:t>
            </a:r>
          </a:p>
          <a:p>
            <a:pPr>
              <a:buFont typeface="Arial" pitchFamily="34" charset="0"/>
              <a:buChar char="•"/>
            </a:pPr>
            <a:r>
              <a:rPr lang="en-US" baseline="0" dirty="0" smtClean="0"/>
              <a:t> we shall first get to the basics: can we improve op profit keeping demand constant?</a:t>
            </a:r>
          </a:p>
          <a:p>
            <a:pPr>
              <a:buFont typeface="Arial" pitchFamily="34" charset="0"/>
              <a:buChar char="•"/>
            </a:pPr>
            <a:r>
              <a:rPr lang="en-US" baseline="0" dirty="0" smtClean="0"/>
              <a:t> </a:t>
            </a:r>
          </a:p>
          <a:p>
            <a:pPr>
              <a:buFont typeface="Arial" pitchFamily="34" charset="0"/>
              <a:buChar char="•"/>
            </a:pPr>
            <a:r>
              <a:rPr lang="en-US" baseline="0" dirty="0" smtClean="0"/>
              <a:t> IDEA: built out the tree for each box to derive operational drivers.  First focus on 2 biggest buckets: purchasing and fulfillment</a:t>
            </a:r>
          </a:p>
          <a:p>
            <a:pPr lvl="1">
              <a:buFont typeface="Arial" pitchFamily="34" charset="0"/>
              <a:buChar char="•"/>
            </a:pPr>
            <a:r>
              <a:rPr lang="en-US" baseline="0" dirty="0" smtClean="0"/>
              <a:t> LEADS us to framework: </a:t>
            </a:r>
            <a:r>
              <a:rPr lang="en-US" i="1" baseline="0" dirty="0" smtClean="0"/>
              <a:t>process view</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ln/>
        </p:spPr>
        <p:txBody>
          <a:bodyPr/>
          <a:lstStyle/>
          <a:p>
            <a:pPr>
              <a:defRPr/>
            </a:pPr>
            <a:r>
              <a:rPr lang="en-US" dirty="0" smtClean="0"/>
              <a:t>Recall the framework.  For Peapod, they have built a specific operating system:</a:t>
            </a:r>
          </a:p>
          <a:p>
            <a:pPr>
              <a:buFontTx/>
              <a:buChar char="-"/>
              <a:defRPr/>
            </a:pPr>
            <a:r>
              <a:rPr lang="en-US" dirty="0" smtClean="0"/>
              <a:t>What are their competencies</a:t>
            </a:r>
          </a:p>
          <a:p>
            <a:pPr>
              <a:buFontTx/>
              <a:buChar char="-"/>
              <a:defRPr/>
            </a:pPr>
            <a:r>
              <a:rPr lang="en-US" dirty="0" smtClean="0"/>
              <a:t>What about A and P</a:t>
            </a:r>
          </a:p>
          <a:p>
            <a:pPr>
              <a:buFontTx/>
              <a:buChar char="-"/>
              <a:defRPr/>
            </a:pPr>
            <a:r>
              <a:rPr lang="en-US" dirty="0" smtClean="0"/>
              <a:t>The question of the case is really to evaluate V.</a:t>
            </a:r>
          </a:p>
          <a:p>
            <a:pPr>
              <a:defRPr/>
            </a:pPr>
            <a:endParaRPr lang="en-US" dirty="0" smtClean="0"/>
          </a:p>
          <a:p>
            <a:pPr>
              <a:defRPr/>
            </a:pPr>
            <a:endParaRPr lang="en-US" dirty="0" smtClean="0"/>
          </a:p>
          <a:p>
            <a:pPr>
              <a:defRPr/>
            </a:pPr>
            <a:endParaRPr lang="en-US" dirty="0" smtClean="0"/>
          </a:p>
          <a:p>
            <a:pPr marL="236538" indent="-236538">
              <a:lnSpc>
                <a:spcPct val="90000"/>
              </a:lnSpc>
              <a:defRPr/>
            </a:pPr>
            <a:r>
              <a:rPr lang="en-US" sz="900" dirty="0" smtClean="0"/>
              <a:t>To put things in perspective, think about comp </a:t>
            </a:r>
            <a:r>
              <a:rPr lang="en-US" sz="900" dirty="0" err="1" smtClean="0"/>
              <a:t>strat</a:t>
            </a:r>
            <a:r>
              <a:rPr lang="en-US" sz="900" dirty="0" smtClean="0"/>
              <a:t> for Peapod?</a:t>
            </a:r>
          </a:p>
          <a:p>
            <a:pPr marL="236538" indent="-236538">
              <a:lnSpc>
                <a:spcPct val="90000"/>
              </a:lnSpc>
              <a:defRPr/>
            </a:pPr>
            <a:endParaRPr lang="en-US" sz="900" dirty="0" smtClean="0"/>
          </a:p>
          <a:p>
            <a:pPr marL="236538" indent="-236538">
              <a:lnSpc>
                <a:spcPct val="90000"/>
              </a:lnSpc>
              <a:defRPr/>
            </a:pPr>
            <a:r>
              <a:rPr lang="en-US" sz="900" dirty="0" smtClean="0"/>
              <a:t>Goal: yes, become profitable!</a:t>
            </a:r>
          </a:p>
          <a:p>
            <a:pPr marL="236538" indent="-236538">
              <a:lnSpc>
                <a:spcPct val="90000"/>
              </a:lnSpc>
              <a:defRPr/>
            </a:pPr>
            <a:r>
              <a:rPr lang="en-US" sz="900" dirty="0" smtClean="0"/>
              <a:t>Financial: use both levers to the extent possible. We will be conservative and focus on productivity growth (assuming roughly constant sales).</a:t>
            </a:r>
          </a:p>
          <a:p>
            <a:pPr marL="236538" indent="-236538">
              <a:lnSpc>
                <a:spcPct val="90000"/>
              </a:lnSpc>
              <a:defRPr/>
            </a:pPr>
            <a:r>
              <a:rPr lang="en-US" sz="900" dirty="0" smtClean="0"/>
              <a:t>Value prop: convenience, convenience, convenience. This means: being on time with good quality (while keeping price and selection reasonable; there is strong competition here!)</a:t>
            </a:r>
          </a:p>
          <a:p>
            <a:pPr marL="236538" indent="-236538">
              <a:lnSpc>
                <a:spcPct val="90000"/>
              </a:lnSpc>
              <a:defRPr/>
            </a:pPr>
            <a:r>
              <a:rPr lang="en-US" sz="900" dirty="0" smtClean="0"/>
              <a:t>Competencies: deliver </a:t>
            </a:r>
            <a:r>
              <a:rPr lang="en-US" sz="900" b="1" dirty="0" smtClean="0">
                <a:solidFill>
                  <a:srgbClr val="FF0000"/>
                </a:solidFill>
              </a:rPr>
              <a:t>mass customization</a:t>
            </a:r>
            <a:r>
              <a:rPr lang="en-US" sz="900" dirty="0" smtClean="0"/>
              <a:t> (or high selection and delivery service at good cost efficiency</a:t>
            </a:r>
          </a:p>
          <a:p>
            <a:pPr marL="236538" indent="-236538">
              <a:lnSpc>
                <a:spcPct val="90000"/>
              </a:lnSpc>
              <a:defRPr/>
            </a:pPr>
            <a:endParaRPr lang="en-US" sz="900" dirty="0" smtClean="0"/>
          </a:p>
          <a:p>
            <a:pPr marL="236538" indent="-236538">
              <a:lnSpc>
                <a:spcPct val="90000"/>
              </a:lnSpc>
              <a:defRPr/>
            </a:pPr>
            <a:r>
              <a:rPr lang="en-US" sz="900" dirty="0" smtClean="0"/>
              <a:t>Process view: focus on </a:t>
            </a:r>
            <a:r>
              <a:rPr lang="en-US" sz="900" b="1" dirty="0" smtClean="0"/>
              <a:t>technology </a:t>
            </a:r>
            <a:r>
              <a:rPr lang="en-US" sz="900" dirty="0" smtClean="0"/>
              <a:t>to deliver mass customization, with links to asset types needed and demand mgt (which really becomes our topic next week). Specific questions we want to address:</a:t>
            </a:r>
          </a:p>
          <a:p>
            <a:pPr marL="236538" indent="-236538">
              <a:lnSpc>
                <a:spcPct val="90000"/>
              </a:lnSpc>
              <a:buFontTx/>
              <a:buAutoNum type="arabicPeriod"/>
              <a:defRPr/>
            </a:pPr>
            <a:r>
              <a:rPr lang="en-US" sz="900" b="1" dirty="0" smtClean="0"/>
              <a:t>How product, process, transportation, and coordination &amp; IT technology work together to deliver MC</a:t>
            </a:r>
          </a:p>
          <a:p>
            <a:pPr marL="236538" indent="-236538">
              <a:lnSpc>
                <a:spcPct val="90000"/>
              </a:lnSpc>
              <a:buFontTx/>
              <a:buAutoNum type="arabicPeriod"/>
              <a:defRPr/>
            </a:pPr>
            <a:r>
              <a:rPr lang="en-US" sz="900" dirty="0" smtClean="0"/>
              <a:t>Interaction between demand chain and supply chain, with link to Price and Service customization (intro to Rev Mgt for next week)</a:t>
            </a:r>
          </a:p>
          <a:p>
            <a:pPr marL="236538" indent="-236538">
              <a:lnSpc>
                <a:spcPct val="90000"/>
              </a:lnSpc>
              <a:buFontTx/>
              <a:buAutoNum type="arabicPeriod"/>
              <a:defRPr/>
            </a:pPr>
            <a:r>
              <a:rPr lang="en-US" sz="900" dirty="0" smtClean="0"/>
              <a:t>Resource types needed to deliver (flexible assets) + possible SC network fulfillment strategies (DC, in-store pick, fast-pick)</a:t>
            </a:r>
          </a:p>
          <a:p>
            <a:pPr marL="711200" lvl="1" indent="-236538">
              <a:lnSpc>
                <a:spcPct val="90000"/>
              </a:lnSpc>
              <a:buFontTx/>
              <a:buChar char="•"/>
              <a:defRPr/>
            </a:pPr>
            <a:r>
              <a:rPr lang="en-US" sz="900" dirty="0" smtClean="0"/>
              <a:t>Connection to more liquid assets and inventory: Can point out that turns at Peapod are about 40 vs. 18-19 at typical supermarket.  Reason: </a:t>
            </a:r>
            <a:r>
              <a:rPr lang="en-US" sz="900" dirty="0" err="1" smtClean="0"/>
              <a:t>Andronicos</a:t>
            </a:r>
            <a:r>
              <a:rPr lang="en-US" sz="900" dirty="0" smtClean="0"/>
              <a:t>’ story later &amp; fast information and replenishment.</a:t>
            </a:r>
          </a:p>
          <a:p>
            <a:pPr marL="236538" indent="-236538">
              <a:lnSpc>
                <a:spcPct val="90000"/>
              </a:lnSpc>
              <a:defRPr/>
            </a:pPr>
            <a:endParaRPr lang="en-US" sz="900" dirty="0" smtClean="0"/>
          </a:p>
          <a:p>
            <a:pPr>
              <a:defRPr/>
            </a:pPr>
            <a:endParaRPr lang="en-US" dirty="0" smtClean="0"/>
          </a:p>
        </p:txBody>
      </p:sp>
      <p:sp>
        <p:nvSpPr>
          <p:cNvPr id="96260" name="Header Placeholder 3"/>
          <p:cNvSpPr>
            <a:spLocks noGrp="1"/>
          </p:cNvSpPr>
          <p:nvPr>
            <p:ph type="hdr" sz="quarter"/>
          </p:nvPr>
        </p:nvSpPr>
        <p:spPr>
          <a:noFill/>
        </p:spPr>
        <p:txBody>
          <a:bodyPr/>
          <a:lstStyle/>
          <a:p>
            <a:pPr defTabSz="965200"/>
            <a:r>
              <a:rPr lang="en-US" smtClean="0">
                <a:solidFill>
                  <a:srgbClr val="000000"/>
                </a:solidFill>
              </a:rPr>
              <a:t>Operations Strategy Week #1: Concept &amp; Framework</a:t>
            </a:r>
          </a:p>
        </p:txBody>
      </p:sp>
      <p:sp>
        <p:nvSpPr>
          <p:cNvPr id="96261" name="Date Placeholder 4"/>
          <p:cNvSpPr>
            <a:spLocks noGrp="1"/>
          </p:cNvSpPr>
          <p:nvPr>
            <p:ph type="dt" sz="quarter" idx="1"/>
          </p:nvPr>
        </p:nvSpPr>
        <p:spPr>
          <a:noFill/>
        </p:spPr>
        <p:txBody>
          <a:bodyPr/>
          <a:lstStyle/>
          <a:p>
            <a:pPr defTabSz="965200"/>
            <a:fld id="{2C96A797-56B2-4860-A0C6-B7C800814A45}" type="datetime1">
              <a:rPr lang="en-US" smtClean="0">
                <a:solidFill>
                  <a:srgbClr val="000000"/>
                </a:solidFill>
              </a:rPr>
              <a:pPr defTabSz="965200"/>
              <a:t>1/9/2011</a:t>
            </a:fld>
            <a:endParaRPr lang="en-US" smtClean="0">
              <a:solidFill>
                <a:srgbClr val="000000"/>
              </a:solidFill>
            </a:endParaRPr>
          </a:p>
        </p:txBody>
      </p:sp>
      <p:sp>
        <p:nvSpPr>
          <p:cNvPr id="96262" name="Footer Placeholder 5"/>
          <p:cNvSpPr>
            <a:spLocks noGrp="1"/>
          </p:cNvSpPr>
          <p:nvPr>
            <p:ph type="ftr" sz="quarter" idx="4"/>
          </p:nvPr>
        </p:nvSpPr>
        <p:spPr>
          <a:noFill/>
        </p:spPr>
        <p:txBody>
          <a:bodyPr/>
          <a:lstStyle/>
          <a:p>
            <a:pPr defTabSz="965200"/>
            <a:r>
              <a:rPr lang="en-US" smtClean="0">
                <a:solidFill>
                  <a:srgbClr val="000000"/>
                </a:solidFill>
              </a:rPr>
              <a:t>© Van Mieghem</a:t>
            </a:r>
          </a:p>
        </p:txBody>
      </p:sp>
      <p:sp>
        <p:nvSpPr>
          <p:cNvPr id="96263" name="Slide Number Placeholder 6"/>
          <p:cNvSpPr>
            <a:spLocks noGrp="1"/>
          </p:cNvSpPr>
          <p:nvPr>
            <p:ph type="sldNum" sz="quarter" idx="5"/>
          </p:nvPr>
        </p:nvSpPr>
        <p:spPr>
          <a:noFill/>
        </p:spPr>
        <p:txBody>
          <a:bodyPr/>
          <a:lstStyle/>
          <a:p>
            <a:pPr defTabSz="965200"/>
            <a:fld id="{67177B31-06AE-425F-8E64-23ED38C35699}" type="slidenum">
              <a:rPr lang="en-US" smtClean="0">
                <a:solidFill>
                  <a:srgbClr val="000000"/>
                </a:solidFill>
              </a:rPr>
              <a:pPr defTabSz="965200"/>
              <a:t>17</a:t>
            </a:fld>
            <a:endParaRPr lang="en-US" smtClean="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97283" name="Rectangle 3"/>
          <p:cNvSpPr>
            <a:spLocks noGrp="1" noChangeArrowheads="1"/>
          </p:cNvSpPr>
          <p:nvPr>
            <p:ph type="dt" sz="quarter" idx="1"/>
          </p:nvPr>
        </p:nvSpPr>
        <p:spPr>
          <a:noFill/>
        </p:spPr>
        <p:txBody>
          <a:bodyPr/>
          <a:lstStyle/>
          <a:p>
            <a:pPr defTabSz="965200"/>
            <a:fld id="{665A39FD-2729-4A75-AA4F-E551E61CB25F}" type="datetime1">
              <a:rPr lang="en-US" smtClean="0"/>
              <a:pPr defTabSz="965200"/>
              <a:t>1/9/2011</a:t>
            </a:fld>
            <a:endParaRPr lang="en-US" smtClean="0"/>
          </a:p>
        </p:txBody>
      </p:sp>
      <p:sp>
        <p:nvSpPr>
          <p:cNvPr id="97284" name="Rectangle 6"/>
          <p:cNvSpPr>
            <a:spLocks noGrp="1" noChangeArrowheads="1"/>
          </p:cNvSpPr>
          <p:nvPr>
            <p:ph type="ftr" sz="quarter" idx="4"/>
          </p:nvPr>
        </p:nvSpPr>
        <p:spPr>
          <a:noFill/>
        </p:spPr>
        <p:txBody>
          <a:bodyPr/>
          <a:lstStyle/>
          <a:p>
            <a:pPr defTabSz="965200"/>
            <a:r>
              <a:rPr lang="en-US" smtClean="0"/>
              <a:t>© Van Mieghem</a:t>
            </a:r>
          </a:p>
        </p:txBody>
      </p:sp>
      <p:sp>
        <p:nvSpPr>
          <p:cNvPr id="97285"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p:spPr>
        <p:txBody>
          <a:bodyPr/>
          <a:lstStyle/>
          <a:p>
            <a:pPr marL="236538" indent="-236538">
              <a:lnSpc>
                <a:spcPct val="80000"/>
              </a:lnSpc>
              <a:defRPr/>
            </a:pPr>
            <a:r>
              <a:rPr lang="en-US" sz="900" dirty="0" smtClean="0"/>
              <a:t>From: “Industrialized Intimacy” by </a:t>
            </a:r>
            <a:r>
              <a:rPr lang="en-US" sz="900" dirty="0" err="1" smtClean="0"/>
              <a:t>Kolesar</a:t>
            </a:r>
            <a:r>
              <a:rPr lang="en-US" sz="900" dirty="0" smtClean="0"/>
              <a:t>, van </a:t>
            </a:r>
            <a:r>
              <a:rPr lang="en-US" sz="900" dirty="0" err="1" smtClean="0"/>
              <a:t>Ryzin</a:t>
            </a:r>
            <a:r>
              <a:rPr lang="en-US" sz="900" dirty="0" smtClean="0"/>
              <a:t>, and Cutler</a:t>
            </a:r>
          </a:p>
          <a:p>
            <a:pPr marL="236538" indent="-236538">
              <a:lnSpc>
                <a:spcPct val="80000"/>
              </a:lnSpc>
              <a:defRPr/>
            </a:pPr>
            <a:endParaRPr lang="en-US" sz="1050" dirty="0" smtClean="0"/>
          </a:p>
          <a:p>
            <a:pPr marL="236538" indent="-236538">
              <a:lnSpc>
                <a:spcPct val="80000"/>
              </a:lnSpc>
              <a:defRPr/>
            </a:pPr>
            <a:r>
              <a:rPr lang="en-US" sz="1050" dirty="0" smtClean="0"/>
              <a:t>Servitude:</a:t>
            </a:r>
          </a:p>
          <a:p>
            <a:pPr marL="236538" indent="-236538">
              <a:lnSpc>
                <a:spcPct val="80000"/>
              </a:lnSpc>
              <a:buFontTx/>
              <a:buChar char="•"/>
              <a:defRPr/>
            </a:pPr>
            <a:r>
              <a:rPr lang="en-US" sz="1050" dirty="0" smtClean="0"/>
              <a:t>Emphasizes responsiveness, customization and empathy using skilled and experienced professionals: the butler of yore.</a:t>
            </a:r>
          </a:p>
          <a:p>
            <a:pPr marL="236538" indent="-236538">
              <a:lnSpc>
                <a:spcPct val="80000"/>
              </a:lnSpc>
              <a:buFontTx/>
              <a:buChar char="•"/>
              <a:defRPr/>
            </a:pPr>
            <a:r>
              <a:rPr lang="en-US" sz="1050" dirty="0" smtClean="0"/>
              <a:t>Like craft production. </a:t>
            </a:r>
            <a:r>
              <a:rPr lang="en-US" sz="1050" dirty="0" smtClean="0">
                <a:solidFill>
                  <a:srgbClr val="FF0000"/>
                </a:solidFill>
              </a:rPr>
              <a:t>Examples: personal assistant/trainer, </a:t>
            </a:r>
            <a:r>
              <a:rPr lang="en-US" sz="1050" dirty="0" err="1" smtClean="0">
                <a:solidFill>
                  <a:srgbClr val="FF0000"/>
                </a:solidFill>
              </a:rPr>
              <a:t>McK</a:t>
            </a:r>
            <a:endParaRPr lang="en-US" sz="1050" dirty="0" smtClean="0">
              <a:solidFill>
                <a:srgbClr val="FF0000"/>
              </a:solidFill>
            </a:endParaRPr>
          </a:p>
          <a:p>
            <a:pPr marL="236538" indent="-236538">
              <a:lnSpc>
                <a:spcPct val="80000"/>
              </a:lnSpc>
              <a:defRPr/>
            </a:pPr>
            <a:endParaRPr lang="en-US" sz="1050" dirty="0" smtClean="0"/>
          </a:p>
          <a:p>
            <a:pPr marL="236538" indent="-236538">
              <a:lnSpc>
                <a:spcPct val="80000"/>
              </a:lnSpc>
              <a:defRPr/>
            </a:pPr>
            <a:r>
              <a:rPr lang="en-US" sz="1050" dirty="0" smtClean="0"/>
              <a:t>Factory:</a:t>
            </a:r>
          </a:p>
          <a:p>
            <a:pPr marL="236538" indent="-236538">
              <a:lnSpc>
                <a:spcPct val="80000"/>
              </a:lnSpc>
              <a:buFontTx/>
              <a:buChar char="•"/>
              <a:defRPr/>
            </a:pPr>
            <a:r>
              <a:rPr lang="en-US" sz="1050" dirty="0" smtClean="0"/>
              <a:t>Emphasizes efficiency, consistency and cost-effectiveness delivered through systems, standardization and control </a:t>
            </a:r>
            <a:r>
              <a:rPr lang="en-US" sz="1050" dirty="0" smtClean="0">
                <a:solidFill>
                  <a:srgbClr val="FF0000"/>
                </a:solidFill>
              </a:rPr>
              <a:t>(McDonald’s</a:t>
            </a:r>
            <a:r>
              <a:rPr lang="en-US" sz="1050" dirty="0" smtClean="0"/>
              <a:t>)</a:t>
            </a:r>
          </a:p>
          <a:p>
            <a:pPr marL="236538" indent="-236538">
              <a:lnSpc>
                <a:spcPct val="80000"/>
              </a:lnSpc>
              <a:buFontTx/>
              <a:buChar char="•"/>
              <a:defRPr/>
            </a:pPr>
            <a:endParaRPr lang="en-US" sz="1050" dirty="0" smtClean="0"/>
          </a:p>
          <a:p>
            <a:pPr marL="236538" indent="-236538">
              <a:lnSpc>
                <a:spcPct val="80000"/>
              </a:lnSpc>
              <a:defRPr/>
            </a:pPr>
            <a:r>
              <a:rPr lang="en-US" sz="1050" dirty="0" smtClean="0"/>
              <a:t>Industrial intimacy:</a:t>
            </a:r>
          </a:p>
          <a:p>
            <a:pPr marL="236538" indent="-236538">
              <a:lnSpc>
                <a:spcPct val="80000"/>
              </a:lnSpc>
              <a:buFontTx/>
              <a:buChar char="•"/>
              <a:defRPr/>
            </a:pPr>
            <a:r>
              <a:rPr lang="en-US" sz="1050" dirty="0" smtClean="0"/>
              <a:t>Is focused to provide customized, high-value service at an industrial scale</a:t>
            </a:r>
          </a:p>
          <a:p>
            <a:pPr marL="236538" indent="-236538">
              <a:lnSpc>
                <a:spcPct val="80000"/>
              </a:lnSpc>
              <a:defRPr/>
            </a:pPr>
            <a:r>
              <a:rPr lang="en-US" sz="1050" dirty="0" smtClean="0"/>
              <a:t>it derives from:</a:t>
            </a:r>
          </a:p>
          <a:p>
            <a:pPr marL="236538" indent="-236538">
              <a:lnSpc>
                <a:spcPct val="80000"/>
              </a:lnSpc>
              <a:buFontTx/>
              <a:buChar char="•"/>
              <a:defRPr/>
            </a:pPr>
            <a:r>
              <a:rPr lang="en-US" sz="1050" dirty="0" smtClean="0"/>
              <a:t>Having systems for capturing and deploying customer knowledge (CRM) together</a:t>
            </a:r>
          </a:p>
          <a:p>
            <a:pPr marL="236538" indent="-236538">
              <a:lnSpc>
                <a:spcPct val="80000"/>
              </a:lnSpc>
              <a:buFontTx/>
              <a:buChar char="•"/>
              <a:defRPr/>
            </a:pPr>
            <a:r>
              <a:rPr lang="en-US" sz="1050" dirty="0" smtClean="0"/>
              <a:t>With carefully engineered delivery processes and new organizational designs</a:t>
            </a:r>
          </a:p>
          <a:p>
            <a:pPr marL="236538" indent="-236538">
              <a:lnSpc>
                <a:spcPct val="80000"/>
              </a:lnSpc>
              <a:defRPr/>
            </a:pPr>
            <a:r>
              <a:rPr lang="en-US" sz="1050" dirty="0" smtClean="0"/>
              <a:t>Examples: this is exactly what we mean by “mass-customized service”</a:t>
            </a:r>
          </a:p>
          <a:p>
            <a:pPr marL="236538" indent="-236538">
              <a:lnSpc>
                <a:spcPct val="80000"/>
              </a:lnSpc>
              <a:buFontTx/>
              <a:buChar char="-"/>
              <a:defRPr/>
            </a:pPr>
            <a:r>
              <a:rPr lang="en-US" sz="1050" dirty="0" smtClean="0">
                <a:solidFill>
                  <a:srgbClr val="FF0000"/>
                </a:solidFill>
              </a:rPr>
              <a:t>Peapod</a:t>
            </a:r>
          </a:p>
          <a:p>
            <a:pPr marL="236538" indent="-236538">
              <a:lnSpc>
                <a:spcPct val="80000"/>
              </a:lnSpc>
              <a:buFontTx/>
              <a:buChar char="-"/>
              <a:defRPr/>
            </a:pPr>
            <a:r>
              <a:rPr lang="en-US" sz="1050" dirty="0" smtClean="0">
                <a:solidFill>
                  <a:srgbClr val="FF0000"/>
                </a:solidFill>
              </a:rPr>
              <a:t>Ritz-Carlton’s IT system</a:t>
            </a:r>
            <a:r>
              <a:rPr lang="en-US" sz="1050" dirty="0" smtClean="0"/>
              <a:t> </a:t>
            </a:r>
          </a:p>
          <a:p>
            <a:pPr marL="236538" indent="-236538">
              <a:lnSpc>
                <a:spcPct val="80000"/>
              </a:lnSpc>
              <a:defRPr/>
            </a:pPr>
            <a:r>
              <a:rPr lang="en-US" sz="1050" dirty="0" smtClean="0"/>
              <a:t>How do it?</a:t>
            </a:r>
          </a:p>
          <a:p>
            <a:pPr marL="236538" indent="-236538">
              <a:lnSpc>
                <a:spcPct val="80000"/>
              </a:lnSpc>
              <a:buFontTx/>
              <a:buAutoNum type="arabicPeriod"/>
              <a:defRPr/>
            </a:pPr>
            <a:r>
              <a:rPr lang="en-US" sz="1050" dirty="0" smtClean="0"/>
              <a:t>Know your customer and, using IT, build it into the service-delivery system. (CRM integrated in operational system)</a:t>
            </a:r>
          </a:p>
          <a:p>
            <a:pPr marL="236538" indent="-236538">
              <a:lnSpc>
                <a:spcPct val="80000"/>
              </a:lnSpc>
              <a:buFontTx/>
              <a:buAutoNum type="arabicPeriod"/>
              <a:defRPr/>
            </a:pPr>
            <a:r>
              <a:rPr lang="en-US" sz="1050" dirty="0" smtClean="0"/>
              <a:t>Engineer competency into the system</a:t>
            </a:r>
          </a:p>
          <a:p>
            <a:pPr marL="236538" indent="-236538">
              <a:lnSpc>
                <a:spcPct val="80000"/>
              </a:lnSpc>
              <a:buFontTx/>
              <a:buAutoNum type="arabicPeriod"/>
              <a:defRPr/>
            </a:pPr>
            <a:r>
              <a:rPr lang="en-US" sz="1050" dirty="0" smtClean="0"/>
              <a:t>Promote value-enhancing </a:t>
            </a:r>
            <a:r>
              <a:rPr lang="en-US" sz="1050" dirty="0" err="1" smtClean="0"/>
              <a:t>selft</a:t>
            </a:r>
            <a:r>
              <a:rPr lang="en-US" sz="1050" dirty="0" smtClean="0"/>
              <a:t>-servicing  (travel web sites, Delta’s self-service check-in)</a:t>
            </a:r>
          </a:p>
          <a:p>
            <a:pPr marL="236538" indent="-236538">
              <a:lnSpc>
                <a:spcPct val="80000"/>
              </a:lnSpc>
              <a:buFontTx/>
              <a:buAutoNum type="arabicPeriod"/>
              <a:defRPr/>
            </a:pPr>
            <a:r>
              <a:rPr lang="en-US" sz="1050" dirty="0" smtClean="0"/>
              <a:t>Let customers design the product (Amazon: customers choose direct overnight or a week from now bundled shipping) and integrate yield management </a:t>
            </a:r>
            <a:r>
              <a:rPr lang="en-US" sz="1050" dirty="0" err="1" smtClean="0"/>
              <a:t>medthods</a:t>
            </a:r>
            <a:r>
              <a:rPr lang="en-US" sz="1050" dirty="0" smtClean="0"/>
              <a:t>.</a:t>
            </a:r>
          </a:p>
          <a:p>
            <a:pPr marL="236538" indent="-236538">
              <a:lnSpc>
                <a:spcPct val="80000"/>
              </a:lnSpc>
              <a:defRPr/>
            </a:pPr>
            <a:r>
              <a:rPr lang="en-US" sz="1050" dirty="0" smtClean="0"/>
              <a:t>The result: it is remarkable how illusory this relationship is!  No single person in the organization has anything approaching a full understanding of any given customer!</a:t>
            </a:r>
          </a:p>
          <a:p>
            <a:pPr marL="236538" indent="-236538">
              <a:lnSpc>
                <a:spcPct val="80000"/>
              </a:lnSpc>
              <a:defRPr/>
            </a:pPr>
            <a:endParaRPr lang="en-US" sz="1050" dirty="0" smtClean="0"/>
          </a:p>
          <a:p>
            <a:pPr marL="236538" indent="-236538">
              <a:lnSpc>
                <a:spcPct val="80000"/>
              </a:lnSpc>
              <a:defRPr/>
            </a:pPr>
            <a:r>
              <a:rPr lang="en-US" sz="1050" dirty="0" smtClean="0"/>
              <a:t>DANGERS: respect customer privacy and don’t brazenly cross-sell!</a:t>
            </a:r>
          </a:p>
          <a:p>
            <a:pPr marL="236538" indent="-236538">
              <a:lnSpc>
                <a:spcPct val="80000"/>
              </a:lnSpc>
              <a:defRPr/>
            </a:pPr>
            <a:endParaRPr lang="en-US" sz="1050" dirty="0" smtClean="0"/>
          </a:p>
          <a:p>
            <a:pPr marL="236538" indent="-236538">
              <a:lnSpc>
                <a:spcPct val="80000"/>
              </a:lnSpc>
              <a:defRPr/>
            </a:pPr>
            <a:r>
              <a:rPr lang="en-US" sz="1050" dirty="0" smtClean="0"/>
              <a:t>Notice: also an example of service inventory and choice!</a:t>
            </a:r>
          </a:p>
          <a:p>
            <a:pPr marL="236538" indent="-236538">
              <a:lnSpc>
                <a:spcPct val="80000"/>
              </a:lnSpc>
              <a:defRPr/>
            </a:pPr>
            <a:endParaRPr lang="en-US" sz="105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98307" name="Rectangle 3"/>
          <p:cNvSpPr>
            <a:spLocks noGrp="1" noChangeArrowheads="1"/>
          </p:cNvSpPr>
          <p:nvPr>
            <p:ph type="dt" sz="quarter" idx="1"/>
          </p:nvPr>
        </p:nvSpPr>
        <p:spPr>
          <a:noFill/>
        </p:spPr>
        <p:txBody>
          <a:bodyPr/>
          <a:lstStyle/>
          <a:p>
            <a:pPr defTabSz="965200"/>
            <a:fld id="{057EAB88-D02D-4468-A937-7E19316CEB38}" type="datetime1">
              <a:rPr lang="en-US" smtClean="0"/>
              <a:pPr defTabSz="965200"/>
              <a:t>1/9/2011</a:t>
            </a:fld>
            <a:endParaRPr lang="en-US" smtClean="0"/>
          </a:p>
        </p:txBody>
      </p:sp>
      <p:sp>
        <p:nvSpPr>
          <p:cNvPr id="98308" name="Rectangle 6"/>
          <p:cNvSpPr>
            <a:spLocks noGrp="1" noChangeArrowheads="1"/>
          </p:cNvSpPr>
          <p:nvPr>
            <p:ph type="ftr" sz="quarter" idx="4"/>
          </p:nvPr>
        </p:nvSpPr>
        <p:spPr>
          <a:noFill/>
        </p:spPr>
        <p:txBody>
          <a:bodyPr/>
          <a:lstStyle/>
          <a:p>
            <a:pPr defTabSz="965200"/>
            <a:r>
              <a:rPr lang="en-US" smtClean="0"/>
              <a:t>© Van Mieghem</a:t>
            </a:r>
          </a:p>
        </p:txBody>
      </p:sp>
      <p:sp>
        <p:nvSpPr>
          <p:cNvPr id="98309" name="Rectangle 2"/>
          <p:cNvSpPr>
            <a:spLocks noGrp="1" noRot="1" noChangeAspect="1" noChangeArrowheads="1" noTextEdit="1"/>
          </p:cNvSpPr>
          <p:nvPr>
            <p:ph type="sldImg"/>
          </p:nvPr>
        </p:nvSpPr>
        <p:spPr>
          <a:ln/>
        </p:spPr>
      </p:sp>
      <p:sp>
        <p:nvSpPr>
          <p:cNvPr id="98310" name="Rectangle 3"/>
          <p:cNvSpPr>
            <a:spLocks noGrp="1" noChangeArrowheads="1"/>
          </p:cNvSpPr>
          <p:nvPr>
            <p:ph type="body" idx="1"/>
          </p:nvPr>
        </p:nvSpPr>
        <p:spPr>
          <a:xfrm>
            <a:off x="241300" y="3705225"/>
            <a:ext cx="6832600" cy="5672138"/>
          </a:xfrm>
          <a:noFill/>
          <a:ln/>
        </p:spPr>
        <p:txBody>
          <a:bodyPr/>
          <a:lstStyle/>
          <a:p>
            <a:pPr marL="196850" indent="-196850"/>
            <a:r>
              <a:rPr lang="en-US" smtClean="0"/>
              <a:t>CRM = </a:t>
            </a:r>
          </a:p>
          <a:p>
            <a:pPr marL="196850" indent="-196850">
              <a:buFontTx/>
              <a:buChar char="•"/>
            </a:pPr>
            <a:r>
              <a:rPr lang="en-US" smtClean="0"/>
              <a:t> the stream of interactions between a company and a customer are not simply a collection of unrelated events, but they comprise a relationship.</a:t>
            </a:r>
          </a:p>
          <a:p>
            <a:pPr marL="196850" indent="-196850">
              <a:buFontTx/>
              <a:buChar char="•"/>
            </a:pPr>
            <a:r>
              <a:rPr lang="en-US" smtClean="0"/>
              <a:t> managing the interactions with customers in a systematic way. </a:t>
            </a:r>
          </a:p>
          <a:p>
            <a:pPr marL="196850" indent="-196850">
              <a:buFontTx/>
              <a:buChar char="•"/>
            </a:pPr>
            <a:r>
              <a:rPr lang="en-US" smtClean="0"/>
              <a:t> It often requires a big, centralized database with a single (360 degree) view of customer (independent of touch points) with the intent of creating a one-on-one customer experience (the customer feels as if he is treated as an individual).  In sum = single view of customer.</a:t>
            </a:r>
          </a:p>
          <a:p>
            <a:pPr marL="196850" indent="-196850">
              <a:buFontTx/>
              <a:buChar char="•"/>
            </a:pPr>
            <a:endParaRPr lang="en-US" smtClean="0"/>
          </a:p>
          <a:p>
            <a:pPr marL="196850" indent="-196850"/>
            <a:r>
              <a:rPr lang="en-US" smtClean="0"/>
              <a:t>Why CRM?</a:t>
            </a:r>
          </a:p>
          <a:p>
            <a:pPr marL="196850" indent="-196850">
              <a:buFontTx/>
              <a:buChar char="•"/>
            </a:pPr>
            <a:r>
              <a:rPr lang="en-US" smtClean="0"/>
              <a:t> segment customers based on value of the relationship</a:t>
            </a:r>
          </a:p>
          <a:p>
            <a:pPr marL="196850" indent="-196850">
              <a:buFontTx/>
              <a:buChar char="•"/>
            </a:pPr>
            <a:r>
              <a:rPr lang="en-US" smtClean="0"/>
              <a:t> deploy finite resources against customer service and account management tied to that value.</a:t>
            </a:r>
          </a:p>
          <a:p>
            <a:pPr marL="196850" indent="-196850"/>
            <a:endParaRPr lang="en-US" smtClean="0"/>
          </a:p>
          <a:p>
            <a:pPr marL="196850" indent="-196850"/>
            <a:r>
              <a:rPr lang="en-US" smtClean="0"/>
              <a:t>Examples: </a:t>
            </a:r>
          </a:p>
          <a:p>
            <a:pPr marL="196850" indent="-196850">
              <a:buFontTx/>
              <a:buAutoNum type="arabicPeriod"/>
            </a:pPr>
            <a:r>
              <a:rPr lang="en-US" smtClean="0"/>
              <a:t>PRODUCTIVITY: retail bank productivity is driven by coverage/density of retail banks.  Few banks lead to EoS and higher productivity.  Density in US is much lower than in Europe (e.g., Belgium and Switzerland), yet Belgian productivity is much higher.  Why?  Role of IT: physical check usage is negligible and electronic transfers between even consumer accounts are high. </a:t>
            </a:r>
          </a:p>
          <a:p>
            <a:pPr marL="196850" indent="-196850">
              <a:buFontTx/>
              <a:buAutoNum type="arabicPeriod"/>
            </a:pPr>
            <a:r>
              <a:rPr lang="en-US" smtClean="0"/>
              <a:t>NEW VALUE PROPOSITIONS: custom publishing of textbooks by McGraw-Hill:</a:t>
            </a:r>
          </a:p>
          <a:p>
            <a:pPr marL="196850" indent="-196850">
              <a:buFontTx/>
              <a:buChar char="-"/>
            </a:pPr>
            <a:r>
              <a:rPr lang="en-US" smtClean="0"/>
              <a:t>Demand management: really driven by instructor who chooses reading list for courses</a:t>
            </a:r>
          </a:p>
          <a:p>
            <a:pPr marL="196850" indent="-196850">
              <a:buFontTx/>
              <a:buChar char="-"/>
            </a:pPr>
            <a:r>
              <a:rPr lang="en-US" smtClean="0"/>
              <a:t>McGraw-Hill moved its “value-offering-point” in the demand chain from the retailer (university bookstore) back to the instructor and its “order-penetration-point” forward to the retailer:</a:t>
            </a:r>
          </a:p>
          <a:p>
            <a:pPr marL="671513" lvl="1" indent="-196850">
              <a:buFontTx/>
              <a:buChar char="-"/>
            </a:pPr>
            <a:r>
              <a:rPr lang="en-US" smtClean="0"/>
              <a:t>using its Primis electronic-publishing system allows instructors to mix-and-match standard textbook chapters from a database and add their own complementary materials from a variety of sources</a:t>
            </a:r>
          </a:p>
          <a:p>
            <a:pPr marL="671513" lvl="1" indent="-196850">
              <a:buFontTx/>
              <a:buChar char="-"/>
            </a:pPr>
            <a:r>
              <a:rPr lang="en-US" smtClean="0"/>
              <a:t>All readings are then combined into a single package and printed and bound in the bookstore</a:t>
            </a:r>
          </a:p>
          <a:p>
            <a:pPr marL="671513" lvl="1" indent="-196850">
              <a:buFontTx/>
              <a:buChar char="-"/>
            </a:pPr>
            <a:r>
              <a:rPr lang="en-US" smtClean="0"/>
              <a:t>This thus goes beyond our case-pack system…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4725"/>
            <a:r>
              <a:rPr lang="en-US" sz="1200" b="1" smtClean="0">
                <a:solidFill>
                  <a:srgbClr val="000000"/>
                </a:solidFill>
              </a:rPr>
              <a:t>OPNS454 Week #8: Technology and Mass Customized Service</a:t>
            </a:r>
          </a:p>
        </p:txBody>
      </p:sp>
      <p:sp>
        <p:nvSpPr>
          <p:cNvPr id="81923" name="Rectangle 6"/>
          <p:cNvSpPr>
            <a:spLocks noGrp="1" noChangeArrowheads="1"/>
          </p:cNvSpPr>
          <p:nvPr>
            <p:ph type="ftr" sz="quarter" idx="4"/>
          </p:nvPr>
        </p:nvSpPr>
        <p:spPr>
          <a:noFill/>
        </p:spPr>
        <p:txBody>
          <a:bodyPr/>
          <a:lstStyle/>
          <a:p>
            <a:pPr defTabSz="974725"/>
            <a:r>
              <a:rPr lang="en-US" sz="1200" b="1" smtClean="0">
                <a:solidFill>
                  <a:srgbClr val="000000"/>
                </a:solidFill>
              </a:rPr>
              <a:t>© Van Mieghem</a:t>
            </a:r>
          </a:p>
        </p:txBody>
      </p:sp>
      <p:sp>
        <p:nvSpPr>
          <p:cNvPr id="81924" name="Rectangle 7"/>
          <p:cNvSpPr>
            <a:spLocks noGrp="1" noChangeArrowheads="1"/>
          </p:cNvSpPr>
          <p:nvPr>
            <p:ph type="sldNum" sz="quarter" idx="5"/>
          </p:nvPr>
        </p:nvSpPr>
        <p:spPr>
          <a:noFill/>
        </p:spPr>
        <p:txBody>
          <a:bodyPr/>
          <a:lstStyle/>
          <a:p>
            <a:pPr defTabSz="974725"/>
            <a:fld id="{22B74EB2-F2BF-4DCB-AA59-5111CBCF7A1F}" type="slidenum">
              <a:rPr lang="en-US" sz="1200" b="1" smtClean="0">
                <a:solidFill>
                  <a:srgbClr val="000000"/>
                </a:solidFill>
              </a:rPr>
              <a:pPr defTabSz="974725"/>
              <a:t>2</a:t>
            </a:fld>
            <a:endParaRPr lang="en-US" sz="1200" b="1" smtClean="0">
              <a:solidFill>
                <a:srgbClr val="000000"/>
              </a:solidFill>
            </a:endParaRPr>
          </a:p>
        </p:txBody>
      </p:sp>
      <p:sp>
        <p:nvSpPr>
          <p:cNvPr id="81925" name="Slide Image Placeholder 11"/>
          <p:cNvSpPr>
            <a:spLocks noGrp="1" noRot="1" noChangeAspect="1" noTextEdit="1"/>
          </p:cNvSpPr>
          <p:nvPr>
            <p:ph type="sldImg"/>
          </p:nvPr>
        </p:nvSpPr>
        <p:spPr>
          <a:ln/>
        </p:spPr>
      </p:sp>
      <p:sp>
        <p:nvSpPr>
          <p:cNvPr id="81926" name="Rectangle 3"/>
          <p:cNvSpPr txBox="1">
            <a:spLocks noChangeArrowheads="1"/>
          </p:cNvSpPr>
          <p:nvPr/>
        </p:nvSpPr>
        <p:spPr bwMode="auto">
          <a:xfrm>
            <a:off x="576263" y="4221163"/>
            <a:ext cx="6159500" cy="5016500"/>
          </a:xfrm>
          <a:prstGeom prst="rect">
            <a:avLst/>
          </a:prstGeom>
          <a:noFill/>
          <a:ln w="9525">
            <a:noFill/>
            <a:miter lim="800000"/>
            <a:headEnd/>
            <a:tailEnd/>
          </a:ln>
        </p:spPr>
        <p:txBody>
          <a:bodyPr lIns="95509" tIns="47754" rIns="95509" bIns="47754"/>
          <a:lstStyle/>
          <a:p>
            <a:pPr marL="236538" indent="-236538" eaLnBrk="0" hangingPunct="0">
              <a:lnSpc>
                <a:spcPct val="90000"/>
              </a:lnSpc>
              <a:spcBef>
                <a:spcPct val="30000"/>
              </a:spcBef>
            </a:pPr>
            <a:r>
              <a:rPr lang="en-US" sz="1000"/>
              <a:t>Plan for  Nov 5, 2007: </a:t>
            </a:r>
            <a:r>
              <a:rPr lang="en-US" sz="1000" i="1"/>
              <a:t>I typed up the Peapod analysis in slides so I can do that quickly. This year no submission on Peapod so I can do it faster &amp; just focus on cost-to-serve analysis.</a:t>
            </a:r>
            <a:endParaRPr lang="en-US" sz="1000"/>
          </a:p>
          <a:p>
            <a:pPr marL="236538" indent="-236538" eaLnBrk="0" hangingPunct="0">
              <a:lnSpc>
                <a:spcPct val="90000"/>
              </a:lnSpc>
              <a:spcBef>
                <a:spcPct val="30000"/>
              </a:spcBef>
            </a:pPr>
            <a:r>
              <a:rPr lang="en-US" sz="1000"/>
              <a:t>1:30-2:15: mass customization</a:t>
            </a:r>
          </a:p>
          <a:p>
            <a:pPr marL="236538" indent="-236538" eaLnBrk="0" hangingPunct="0">
              <a:lnSpc>
                <a:spcPct val="90000"/>
              </a:lnSpc>
              <a:spcBef>
                <a:spcPct val="30000"/>
              </a:spcBef>
            </a:pPr>
            <a:r>
              <a:rPr lang="en-US" sz="1000"/>
              <a:t>2:15-3:00: Peapod Cost to Serve analysis</a:t>
            </a:r>
          </a:p>
          <a:p>
            <a:pPr marL="236538" indent="-236538" eaLnBrk="0" hangingPunct="0">
              <a:lnSpc>
                <a:spcPct val="90000"/>
              </a:lnSpc>
              <a:spcBef>
                <a:spcPct val="30000"/>
              </a:spcBef>
            </a:pPr>
            <a:endParaRPr lang="en-US" sz="1000"/>
          </a:p>
          <a:p>
            <a:pPr marL="236538" indent="-236538" eaLnBrk="0" hangingPunct="0">
              <a:lnSpc>
                <a:spcPct val="90000"/>
              </a:lnSpc>
              <a:spcBef>
                <a:spcPct val="30000"/>
              </a:spcBef>
            </a:pPr>
            <a:endParaRPr lang="en-US" sz="1000"/>
          </a:p>
          <a:p>
            <a:pPr marL="236538" indent="-236538" eaLnBrk="0" hangingPunct="0">
              <a:lnSpc>
                <a:spcPct val="90000"/>
              </a:lnSpc>
              <a:spcBef>
                <a:spcPct val="30000"/>
              </a:spcBef>
            </a:pPr>
            <a:r>
              <a:rPr lang="en-US" sz="1000"/>
              <a:t>Actuals of 3hr night class (Feb 2007)</a:t>
            </a:r>
          </a:p>
          <a:p>
            <a:pPr marL="236538" indent="-236538" eaLnBrk="0" hangingPunct="0">
              <a:lnSpc>
                <a:spcPct val="90000"/>
              </a:lnSpc>
              <a:spcBef>
                <a:spcPct val="30000"/>
              </a:spcBef>
            </a:pPr>
            <a:r>
              <a:rPr lang="en-US" sz="1000"/>
              <a:t>6:30pm: opening: operations strategy drivers today </a:t>
            </a:r>
          </a:p>
          <a:p>
            <a:pPr marL="236538" indent="-236538" eaLnBrk="0" hangingPunct="0">
              <a:lnSpc>
                <a:spcPct val="90000"/>
              </a:lnSpc>
              <a:spcBef>
                <a:spcPct val="30000"/>
              </a:spcBef>
            </a:pPr>
            <a:r>
              <a:rPr lang="en-US" sz="1000"/>
              <a:t>6:35pm : mass customization</a:t>
            </a:r>
          </a:p>
          <a:p>
            <a:pPr marL="236538" indent="-236538" eaLnBrk="0" hangingPunct="0">
              <a:lnSpc>
                <a:spcPct val="90000"/>
              </a:lnSpc>
              <a:spcBef>
                <a:spcPct val="30000"/>
              </a:spcBef>
            </a:pPr>
            <a:r>
              <a:rPr lang="en-US" sz="1000"/>
              <a:t>7:15pm: scorecard to analyze IT applied to Peapod </a:t>
            </a:r>
          </a:p>
          <a:p>
            <a:pPr marL="236538" indent="-236538" eaLnBrk="0" hangingPunct="0">
              <a:lnSpc>
                <a:spcPct val="90000"/>
              </a:lnSpc>
              <a:spcBef>
                <a:spcPct val="30000"/>
              </a:spcBef>
            </a:pPr>
            <a:r>
              <a:rPr lang="en-US" sz="1000"/>
              <a:t>7:20pm: Peapod: Understand processes + three different network structures (in-store picking, DCs, clicks &amp; bricks);  Performance Evaluation of Peapod ; Path to Profitability + learning points</a:t>
            </a:r>
          </a:p>
          <a:p>
            <a:pPr marL="236538" indent="-236538" eaLnBrk="0" hangingPunct="0">
              <a:lnSpc>
                <a:spcPct val="90000"/>
              </a:lnSpc>
              <a:spcBef>
                <a:spcPct val="30000"/>
              </a:spcBef>
            </a:pPr>
            <a:r>
              <a:rPr lang="en-US" sz="1000"/>
              <a:t>8:05pm (8:17	/8:16	): break</a:t>
            </a:r>
          </a:p>
          <a:p>
            <a:pPr marL="236538" indent="-236538" eaLnBrk="0" hangingPunct="0">
              <a:lnSpc>
                <a:spcPct val="90000"/>
              </a:lnSpc>
              <a:spcBef>
                <a:spcPct val="30000"/>
              </a:spcBef>
            </a:pPr>
            <a:r>
              <a:rPr lang="en-US" sz="1000"/>
              <a:t>8:25pm (8:30	/8:30	): speaker</a:t>
            </a:r>
          </a:p>
          <a:p>
            <a:pPr marL="236538" indent="-236538" eaLnBrk="0" hangingPunct="0">
              <a:lnSpc>
                <a:spcPct val="90000"/>
              </a:lnSpc>
              <a:spcBef>
                <a:spcPct val="30000"/>
              </a:spcBef>
            </a:pPr>
            <a:r>
              <a:rPr lang="en-US" sz="1000"/>
              <a:t>9:30pm (9:30	/9:30	): end</a:t>
            </a:r>
          </a:p>
          <a:p>
            <a:pPr marL="236538" indent="-236538" eaLnBrk="0" hangingPunct="0">
              <a:lnSpc>
                <a:spcPct val="90000"/>
              </a:lnSpc>
              <a:spcBef>
                <a:spcPct val="30000"/>
              </a:spcBef>
            </a:pPr>
            <a:r>
              <a:rPr lang="en-US" sz="1000"/>
              <a:t>Wed: “I actually thought it was good going through the numbers quickly today.  Gave us more time to focus on the concepts and issues rather than getting lost in the case data. The Peapod speaker was great.  Definitely be sure to bring him back next year!“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99331" name="Rectangle 3"/>
          <p:cNvSpPr>
            <a:spLocks noGrp="1" noChangeArrowheads="1"/>
          </p:cNvSpPr>
          <p:nvPr>
            <p:ph type="dt" sz="quarter" idx="1"/>
          </p:nvPr>
        </p:nvSpPr>
        <p:spPr>
          <a:noFill/>
        </p:spPr>
        <p:txBody>
          <a:bodyPr/>
          <a:lstStyle/>
          <a:p>
            <a:pPr defTabSz="965200"/>
            <a:fld id="{C4637381-7DF6-4859-B274-D9DAA9CD0609}" type="datetime1">
              <a:rPr lang="en-US" smtClean="0"/>
              <a:pPr defTabSz="965200"/>
              <a:t>1/9/2011</a:t>
            </a:fld>
            <a:endParaRPr lang="en-US" smtClean="0"/>
          </a:p>
        </p:txBody>
      </p:sp>
      <p:sp>
        <p:nvSpPr>
          <p:cNvPr id="99332" name="Rectangle 6"/>
          <p:cNvSpPr>
            <a:spLocks noGrp="1" noChangeArrowheads="1"/>
          </p:cNvSpPr>
          <p:nvPr>
            <p:ph type="ftr" sz="quarter" idx="4"/>
          </p:nvPr>
        </p:nvSpPr>
        <p:spPr>
          <a:noFill/>
        </p:spPr>
        <p:txBody>
          <a:bodyPr/>
          <a:lstStyle/>
          <a:p>
            <a:pPr defTabSz="965200"/>
            <a:r>
              <a:rPr lang="en-US" smtClean="0"/>
              <a:t>© Van Mieghem</a:t>
            </a:r>
          </a:p>
        </p:txBody>
      </p:sp>
      <p:sp>
        <p:nvSpPr>
          <p:cNvPr id="99333" name="Rectangle 2"/>
          <p:cNvSpPr>
            <a:spLocks noGrp="1" noRot="1" noChangeAspect="1" noChangeArrowheads="1" noTextEdit="1"/>
          </p:cNvSpPr>
          <p:nvPr>
            <p:ph type="sldImg"/>
          </p:nvPr>
        </p:nvSpPr>
        <p:spPr>
          <a:xfrm>
            <a:off x="285750" y="330200"/>
            <a:ext cx="4802188" cy="3600450"/>
          </a:xfrm>
          <a:solidFill>
            <a:srgbClr val="FFFFFF"/>
          </a:solidFill>
          <a:ln/>
        </p:spPr>
      </p:sp>
      <p:sp>
        <p:nvSpPr>
          <p:cNvPr id="61446" name="Rectangle 3"/>
          <p:cNvSpPr>
            <a:spLocks noGrp="1" noChangeArrowheads="1"/>
          </p:cNvSpPr>
          <p:nvPr>
            <p:ph type="body" idx="1"/>
          </p:nvPr>
        </p:nvSpPr>
        <p:spPr>
          <a:solidFill>
            <a:srgbClr val="FFFFFF"/>
          </a:solidFill>
          <a:ln/>
        </p:spPr>
        <p:txBody>
          <a:bodyPr lIns="96627" tIns="48314" rIns="96627" bIns="48314"/>
          <a:lstStyle/>
          <a:p>
            <a:pPr marL="196850" indent="-196850">
              <a:defRPr/>
            </a:pPr>
            <a:r>
              <a:rPr lang="en-US" b="1" dirty="0" smtClean="0"/>
              <a:t>After the financial ratios</a:t>
            </a:r>
            <a:r>
              <a:rPr lang="en-US" dirty="0" smtClean="0"/>
              <a:t>, let’s dig deeper and look at the operations system.  Compare traditional to e-grocer and it is clear that:</a:t>
            </a:r>
          </a:p>
          <a:p>
            <a:pPr marL="228600" indent="-228600">
              <a:buFontTx/>
              <a:buAutoNum type="arabicPeriod"/>
              <a:defRPr/>
            </a:pPr>
            <a:r>
              <a:rPr lang="en-US" dirty="0" smtClean="0"/>
              <a:t>e-grocer is picking up more variable cost: expect higher cost to serve, but can we still do it profitably?</a:t>
            </a:r>
          </a:p>
          <a:p>
            <a:pPr marL="685800" lvl="1" indent="-228600">
              <a:buFontTx/>
              <a:buAutoNum type="arabicPeriod"/>
              <a:defRPr/>
            </a:pPr>
            <a:r>
              <a:rPr lang="en-US" dirty="0" smtClean="0"/>
              <a:t>There are three models to do that: see next slides.</a:t>
            </a:r>
          </a:p>
          <a:p>
            <a:pPr marL="228600" indent="-228600">
              <a:buFontTx/>
              <a:buAutoNum type="arabicPeriod"/>
              <a:defRPr/>
            </a:pPr>
            <a:r>
              <a:rPr lang="en-US" dirty="0" smtClean="0"/>
              <a:t>Should be saving in assets (retail operations): is this true?</a:t>
            </a:r>
            <a:endParaRPr lang="en-US" b="1" dirty="0" smtClean="0"/>
          </a:p>
          <a:p>
            <a:pPr marL="196850" indent="-196850">
              <a:defRPr/>
            </a:pPr>
            <a:endParaRPr lang="en-US" b="1" dirty="0" smtClean="0"/>
          </a:p>
          <a:p>
            <a:pPr marL="196850" indent="-196850">
              <a:defRPr/>
            </a:pPr>
            <a:r>
              <a:rPr lang="en-US" b="1" dirty="0" smtClean="0"/>
              <a:t>Concept: </a:t>
            </a:r>
            <a:r>
              <a:rPr lang="en-US" dirty="0" smtClean="0"/>
              <a:t>Cost to serve = the total process cost to serve a (average) customer.  It starts by mapping the process and costing out all activities involved.</a:t>
            </a:r>
          </a:p>
          <a:p>
            <a:pPr marL="196850" indent="-196850">
              <a:defRPr/>
            </a:pPr>
            <a:r>
              <a:rPr lang="en-US" dirty="0" smtClean="0"/>
              <a:t>Relationship to TLC?  Identical but TLC focuses on B2B, while cost-to-serve here focuses on service in B2C.  The issue is that this operations-related metric was not used during the Internet bubble, but it is key to understand profitability!</a:t>
            </a:r>
          </a:p>
          <a:p>
            <a:pPr marL="196850" indent="-196850">
              <a:defRPr/>
            </a:pPr>
            <a:endParaRPr lang="en-US" dirty="0" smtClean="0"/>
          </a:p>
          <a:p>
            <a:pPr marL="196850" indent="-196850">
              <a:defRPr/>
            </a:pPr>
            <a:r>
              <a:rPr lang="en-US" dirty="0" smtClean="0"/>
              <a:t>Example:   </a:t>
            </a:r>
            <a:r>
              <a:rPr lang="en-US" i="1" dirty="0" smtClean="0"/>
              <a:t>Why is </a:t>
            </a:r>
            <a:r>
              <a:rPr lang="en-US" i="1" dirty="0" err="1" smtClean="0"/>
              <a:t>eBags</a:t>
            </a:r>
            <a:r>
              <a:rPr lang="en-US" i="1" dirty="0" smtClean="0"/>
              <a:t> profitable with bags but not with shoes?  </a:t>
            </a:r>
            <a:r>
              <a:rPr lang="en-US" dirty="0" smtClean="0"/>
              <a:t>Cost-to-serve differs because:</a:t>
            </a:r>
          </a:p>
          <a:p>
            <a:pPr marL="228600" indent="-228600">
              <a:buFont typeface="+mj-lt"/>
              <a:buAutoNum type="arabicPeriod"/>
              <a:defRPr/>
            </a:pPr>
            <a:r>
              <a:rPr lang="en-US" dirty="0" smtClean="0"/>
              <a:t>many more SKUs—bags come in a few colors, but shoes come in several colors and many sizes (easily 30 or more variations of a single model!)</a:t>
            </a:r>
          </a:p>
          <a:p>
            <a:pPr marL="228600" indent="-228600">
              <a:buFont typeface="+mj-lt"/>
              <a:buAutoNum type="arabicPeriod"/>
              <a:defRPr/>
            </a:pPr>
            <a:r>
              <a:rPr lang="en-US" dirty="0" smtClean="0"/>
              <a:t>Inbound packaging: manufacturers ship shoes in bulk v. bags in individual boxes.</a:t>
            </a:r>
          </a:p>
          <a:p>
            <a:pPr marL="228600" indent="-228600">
              <a:buFont typeface="+mj-lt"/>
              <a:buAutoNum type="arabicPeriod"/>
              <a:defRPr/>
            </a:pPr>
            <a:r>
              <a:rPr lang="en-US" dirty="0" smtClean="0"/>
              <a:t>Shoes have short PLC and suffer from high return rates.</a:t>
            </a:r>
          </a:p>
          <a:p>
            <a:pPr marL="228600" indent="-228600">
              <a:defRPr/>
            </a:pPr>
            <a:endParaRPr lang="en-US" dirty="0" smtClean="0"/>
          </a:p>
          <a:p>
            <a:pPr marL="228600" indent="-228600">
              <a:defRPr/>
            </a:pPr>
            <a:r>
              <a:rPr lang="en-US" dirty="0" smtClean="0"/>
              <a:t>For supermarkets: the key difference with </a:t>
            </a:r>
            <a:r>
              <a:rPr lang="en-US" dirty="0" err="1" smtClean="0"/>
              <a:t>egrocer</a:t>
            </a:r>
            <a:r>
              <a:rPr lang="en-US" dirty="0" smtClean="0"/>
              <a:t> is: </a:t>
            </a:r>
          </a:p>
          <a:p>
            <a:pPr marL="196850" indent="-196850">
              <a:buFontTx/>
              <a:buChar char="•"/>
              <a:defRPr/>
            </a:pPr>
            <a:r>
              <a:rPr lang="en-US" dirty="0" smtClean="0"/>
              <a:t> no stores = key potential savings</a:t>
            </a:r>
          </a:p>
          <a:p>
            <a:pPr marL="196850" indent="-196850">
              <a:buFontTx/>
              <a:buChar char="•"/>
              <a:defRPr/>
            </a:pPr>
            <a:r>
              <a:rPr lang="en-US" dirty="0" smtClean="0"/>
              <a:t> but no more customer self service &gt; </a:t>
            </a:r>
            <a:r>
              <a:rPr lang="en-US" dirty="0" err="1" smtClean="0"/>
              <a:t>eGrocer</a:t>
            </a:r>
            <a:r>
              <a:rPr lang="en-US" dirty="0" smtClean="0"/>
              <a:t> assumes more cost (going back to the old days)</a:t>
            </a:r>
          </a:p>
          <a:p>
            <a:pPr marL="196850" indent="-196850">
              <a:buFontTx/>
              <a:buChar char="•"/>
              <a:defRPr/>
            </a:pPr>
            <a:endParaRPr lang="en-US" dirty="0" smtClean="0"/>
          </a:p>
          <a:p>
            <a:pPr marL="196850" indent="-196850">
              <a:defRPr/>
            </a:pPr>
            <a:r>
              <a:rPr lang="en-US" dirty="0" smtClean="0"/>
              <a:t>Another key difference is in:</a:t>
            </a:r>
          </a:p>
          <a:p>
            <a:pPr marL="196850" indent="-196850">
              <a:buFontTx/>
              <a:buAutoNum type="arabicPeriod"/>
              <a:defRPr/>
            </a:pPr>
            <a:r>
              <a:rPr lang="en-US" dirty="0" smtClean="0"/>
              <a:t>scale: move pallets v. packages and a Peapod DC is </a:t>
            </a:r>
            <a:r>
              <a:rPr lang="en-US" i="1" dirty="0" smtClean="0"/>
              <a:t>much smaller </a:t>
            </a:r>
            <a:r>
              <a:rPr lang="en-US" dirty="0" smtClean="0"/>
              <a:t>than a traditional DC; we’ll see later that it’s similar size to a supermarket store!</a:t>
            </a:r>
          </a:p>
          <a:p>
            <a:pPr marL="196850" indent="-196850">
              <a:buFontTx/>
              <a:buAutoNum type="arabicPeriod"/>
              <a:defRPr/>
            </a:pPr>
            <a:r>
              <a:rPr lang="en-US" dirty="0" smtClean="0"/>
              <a:t>Scope/density: traditional only delivers to 100 supermarkets in Chicago area v. to 10,000-100,000 residential homes!</a:t>
            </a:r>
          </a:p>
          <a:p>
            <a:pPr marL="196850" indent="-196850">
              <a:defRPr/>
            </a:pPr>
            <a:endParaRPr lang="en-US" dirty="0" smtClean="0"/>
          </a:p>
          <a:p>
            <a:pPr marL="196850" indent="-196850">
              <a:defRPr/>
            </a:pPr>
            <a:endParaRPr lang="en-US" dirty="0" smtClean="0"/>
          </a:p>
          <a:p>
            <a:pPr marL="196850" indent="-196850">
              <a:defRPr/>
            </a:pPr>
            <a:r>
              <a:rPr lang="en-US" dirty="0" smtClean="0"/>
              <a:t>Old:</a:t>
            </a:r>
          </a:p>
          <a:p>
            <a:pPr marL="196850" indent="-196850">
              <a:defRPr/>
            </a:pPr>
            <a:r>
              <a:rPr lang="en-US" dirty="0" smtClean="0"/>
              <a:t>The traditional sequence of activities for a grocery chain may go as follows – a customer goes into a store and buys something off the shelf, this eventually triggers a reorder which may come from a truck from the distribution center, and eventually the distribution center needs replenishment from a supplier. The dotted line going upstream represents the flow of information, and the solid line downstream represents the flow of goods. </a:t>
            </a:r>
          </a:p>
          <a:p>
            <a:pPr marL="196850" indent="-196850">
              <a:defRPr/>
            </a:pPr>
            <a:endParaRPr lang="en-US" dirty="0" smtClean="0"/>
          </a:p>
          <a:p>
            <a:pPr marL="196850" indent="-196850">
              <a:defRPr/>
            </a:pPr>
            <a:r>
              <a:rPr lang="en-US" dirty="0" smtClean="0"/>
              <a:t>What is different with the </a:t>
            </a:r>
            <a:r>
              <a:rPr lang="en-US" dirty="0" err="1" smtClean="0"/>
              <a:t>egrocer</a:t>
            </a:r>
            <a:r>
              <a:rPr lang="en-US" dirty="0" smtClean="0"/>
              <a:t>? Notice now we have the virtual storefront. What does that mean, Joe? (ASK) Correct answer – the web! Here now is our very high level process view, and we now want to delve deeper and ask, on the revenue side,  what are the advantages for the </a:t>
            </a:r>
            <a:r>
              <a:rPr lang="en-US" dirty="0" err="1" smtClean="0"/>
              <a:t>egrocer</a:t>
            </a:r>
            <a:r>
              <a:rPr lang="en-US" dirty="0" smtClean="0"/>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0355" name="Rectangle 3"/>
          <p:cNvSpPr>
            <a:spLocks noGrp="1" noChangeArrowheads="1"/>
          </p:cNvSpPr>
          <p:nvPr>
            <p:ph type="dt" sz="quarter" idx="1"/>
          </p:nvPr>
        </p:nvSpPr>
        <p:spPr>
          <a:noFill/>
        </p:spPr>
        <p:txBody>
          <a:bodyPr/>
          <a:lstStyle/>
          <a:p>
            <a:pPr defTabSz="965200"/>
            <a:fld id="{314EA516-4D9E-4053-A711-52EF6D2D26DB}" type="datetime1">
              <a:rPr lang="en-US" smtClean="0"/>
              <a:pPr defTabSz="965200"/>
              <a:t>1/9/2011</a:t>
            </a:fld>
            <a:endParaRPr lang="en-US" smtClean="0"/>
          </a:p>
        </p:txBody>
      </p:sp>
      <p:sp>
        <p:nvSpPr>
          <p:cNvPr id="100356" name="Rectangle 6"/>
          <p:cNvSpPr>
            <a:spLocks noGrp="1" noChangeArrowheads="1"/>
          </p:cNvSpPr>
          <p:nvPr>
            <p:ph type="ftr" sz="quarter" idx="4"/>
          </p:nvPr>
        </p:nvSpPr>
        <p:spPr>
          <a:noFill/>
        </p:spPr>
        <p:txBody>
          <a:bodyPr/>
          <a:lstStyle/>
          <a:p>
            <a:pPr defTabSz="965200"/>
            <a:r>
              <a:rPr lang="en-US" smtClean="0"/>
              <a:t>© Van Mieghem</a:t>
            </a:r>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1379" name="Rectangle 3"/>
          <p:cNvSpPr>
            <a:spLocks noGrp="1" noChangeArrowheads="1"/>
          </p:cNvSpPr>
          <p:nvPr>
            <p:ph type="dt" sz="quarter" idx="1"/>
          </p:nvPr>
        </p:nvSpPr>
        <p:spPr>
          <a:noFill/>
        </p:spPr>
        <p:txBody>
          <a:bodyPr/>
          <a:lstStyle/>
          <a:p>
            <a:pPr defTabSz="965200"/>
            <a:fld id="{999D83C6-54A8-4FF8-A067-968B5F5B2D2C}" type="datetime1">
              <a:rPr lang="en-US" smtClean="0"/>
              <a:pPr defTabSz="965200"/>
              <a:t>1/9/2011</a:t>
            </a:fld>
            <a:endParaRPr lang="en-US" smtClean="0"/>
          </a:p>
        </p:txBody>
      </p:sp>
      <p:sp>
        <p:nvSpPr>
          <p:cNvPr id="101380" name="Rectangle 6"/>
          <p:cNvSpPr>
            <a:spLocks noGrp="1" noChangeArrowheads="1"/>
          </p:cNvSpPr>
          <p:nvPr>
            <p:ph type="ftr" sz="quarter" idx="4"/>
          </p:nvPr>
        </p:nvSpPr>
        <p:spPr>
          <a:noFill/>
        </p:spPr>
        <p:txBody>
          <a:bodyPr/>
          <a:lstStyle/>
          <a:p>
            <a:pPr defTabSz="965200"/>
            <a:r>
              <a:rPr lang="en-US" smtClean="0"/>
              <a:t>© Van Mieghem</a:t>
            </a:r>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r>
              <a:rPr lang="en-US" sz="1700" smtClean="0">
                <a:latin typeface="Arial" pitchFamily="34" charset="0"/>
              </a:rPr>
              <a:t>Peapod’s CA warehouse is smaller than a regular grocery store and contains no remarkable material handling systems.  This picture was taken from the back of the warehouse looking forward.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2403" name="Rectangle 3"/>
          <p:cNvSpPr>
            <a:spLocks noGrp="1" noChangeArrowheads="1"/>
          </p:cNvSpPr>
          <p:nvPr>
            <p:ph type="dt" sz="quarter" idx="1"/>
          </p:nvPr>
        </p:nvSpPr>
        <p:spPr>
          <a:noFill/>
        </p:spPr>
        <p:txBody>
          <a:bodyPr/>
          <a:lstStyle/>
          <a:p>
            <a:pPr defTabSz="965200"/>
            <a:fld id="{75D3ADFF-7DF5-4F04-A50C-737D7B326B80}" type="datetime1">
              <a:rPr lang="en-US" smtClean="0"/>
              <a:pPr defTabSz="965200"/>
              <a:t>1/9/2011</a:t>
            </a:fld>
            <a:endParaRPr lang="en-US" smtClean="0"/>
          </a:p>
        </p:txBody>
      </p:sp>
      <p:sp>
        <p:nvSpPr>
          <p:cNvPr id="102404" name="Rectangle 6"/>
          <p:cNvSpPr>
            <a:spLocks noGrp="1" noChangeArrowheads="1"/>
          </p:cNvSpPr>
          <p:nvPr>
            <p:ph type="ftr" sz="quarter" idx="4"/>
          </p:nvPr>
        </p:nvSpPr>
        <p:spPr>
          <a:noFill/>
        </p:spPr>
        <p:txBody>
          <a:bodyPr/>
          <a:lstStyle/>
          <a:p>
            <a:pPr defTabSz="965200"/>
            <a:r>
              <a:rPr lang="en-US" smtClean="0"/>
              <a:t>© Van Mieghem</a:t>
            </a:r>
          </a:p>
        </p:txBody>
      </p:sp>
      <p:sp>
        <p:nvSpPr>
          <p:cNvPr id="102405" name="Rectangle 2"/>
          <p:cNvSpPr>
            <a:spLocks noGrp="1" noRot="1" noChangeAspect="1" noChangeArrowheads="1" noTextEdit="1"/>
          </p:cNvSpPr>
          <p:nvPr>
            <p:ph type="sldImg"/>
          </p:nvPr>
        </p:nvSpPr>
        <p:spPr>
          <a:xfrm>
            <a:off x="285750" y="330200"/>
            <a:ext cx="4802188" cy="3600450"/>
          </a:xfrm>
          <a:ln/>
        </p:spPr>
      </p:sp>
      <p:sp>
        <p:nvSpPr>
          <p:cNvPr id="102406" name="Rectangle 3"/>
          <p:cNvSpPr>
            <a:spLocks noGrp="1" noChangeArrowheads="1"/>
          </p:cNvSpPr>
          <p:nvPr>
            <p:ph type="body" idx="1"/>
          </p:nvPr>
        </p:nvSpPr>
        <p:spPr>
          <a:noFill/>
          <a:ln/>
        </p:spPr>
        <p:txBody>
          <a:bodyPr lIns="96627" tIns="48314" rIns="96627" bIns="48314"/>
          <a:lstStyle/>
          <a:p>
            <a:r>
              <a:rPr lang="en-US" smtClean="0"/>
              <a:t>Pic 1: This is the entire width of the warehouse!</a:t>
            </a:r>
          </a:p>
          <a:p>
            <a:r>
              <a:rPr lang="en-US" smtClean="0"/>
              <a:t>Pic 2: </a:t>
            </a:r>
            <a:r>
              <a:rPr lang="en-US" smtClean="0">
                <a:latin typeface="Arial" pitchFamily="34" charset="0"/>
                <a:cs typeface="Arial" pitchFamily="34" charset="0"/>
              </a:rPr>
              <a:t>Each order is broken into three "picks"---dry goods, chilled, and fresh.  A </a:t>
            </a:r>
            <a:r>
              <a:rPr lang="en-US" i="1" smtClean="0">
                <a:latin typeface="Arial" pitchFamily="34" charset="0"/>
                <a:cs typeface="Arial" pitchFamily="34" charset="0"/>
              </a:rPr>
              <a:t>shopper</a:t>
            </a:r>
            <a:r>
              <a:rPr lang="en-US" smtClean="0">
                <a:latin typeface="Arial" pitchFamily="34" charset="0"/>
                <a:cs typeface="Arial" pitchFamily="34" charset="0"/>
              </a:rPr>
              <a:t> (Peapod's name for pickers!) downloads a single pick into her Palm Pilot, which routes her through the warehouse. Shoppers pick about 1-2 lines per  minute. </a:t>
            </a:r>
            <a:r>
              <a:rPr lang="en-US" i="1" smtClean="0">
                <a:latin typeface="Arial" pitchFamily="34" charset="0"/>
                <a:cs typeface="Arial" pitchFamily="34" charset="0"/>
              </a:rPr>
              <a:t>Notice bar code reader sticking out below.</a:t>
            </a:r>
            <a:endParaRPr lang="en-US" smtClean="0">
              <a:latin typeface="Arial" pitchFamily="34" charset="0"/>
              <a:cs typeface="Arial" pitchFamily="34" charset="0"/>
            </a:endParaRPr>
          </a:p>
          <a:p>
            <a:r>
              <a:rPr lang="en-US" smtClean="0">
                <a:latin typeface="Arial" pitchFamily="34" charset="0"/>
                <a:cs typeface="Arial" pitchFamily="34" charset="0"/>
              </a:rPr>
              <a:t>Orders are sorted by shift according to their distance from the DC.  The most distant customer (San Francisco) orders are picked first.</a:t>
            </a:r>
          </a:p>
          <a:p>
            <a:endParaRPr lang="en-US" smtClean="0">
              <a:latin typeface="Arial" pitchFamily="34" charset="0"/>
              <a:cs typeface="Arial" pitchFamily="34" charset="0"/>
            </a:endParaRPr>
          </a:p>
          <a:p>
            <a:r>
              <a:rPr lang="en-US" smtClean="0">
                <a:latin typeface="Arial" pitchFamily="34" charset="0"/>
                <a:cs typeface="Arial" pitchFamily="34" charset="0"/>
              </a:rPr>
              <a:t>Pic 3 &amp; 4: Shoppers pick into totes on a cart (only one order per tour, no batching).  They pick and pack items directly into totes, which are then closed and loaded onto delivery vans. Chilled and dairy items are put into styrofoam coolers.  Drivers take the totes to the customer's home and unload it there.</a:t>
            </a:r>
          </a:p>
          <a:p>
            <a:r>
              <a:rPr lang="en-US" smtClean="0">
                <a:latin typeface="Arial" pitchFamily="34" charset="0"/>
                <a:cs typeface="Arial" pitchFamily="34" charset="0"/>
              </a:rPr>
              <a:t> </a:t>
            </a:r>
          </a:p>
          <a:p>
            <a:endParaRPr lang="en-US" smtClean="0">
              <a:latin typeface="Arial" pitchFamily="34" charset="0"/>
              <a:cs typeface="Arial" pitchFamily="34" charset="0"/>
            </a:endParaRPr>
          </a:p>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3427" name="Rectangle 3"/>
          <p:cNvSpPr>
            <a:spLocks noGrp="1" noChangeArrowheads="1"/>
          </p:cNvSpPr>
          <p:nvPr>
            <p:ph type="dt" sz="quarter" idx="1"/>
          </p:nvPr>
        </p:nvSpPr>
        <p:spPr>
          <a:noFill/>
        </p:spPr>
        <p:txBody>
          <a:bodyPr/>
          <a:lstStyle/>
          <a:p>
            <a:pPr defTabSz="965200"/>
            <a:fld id="{0DCDE5FC-010D-40DC-A387-642FC7264061}" type="datetime1">
              <a:rPr lang="en-US" smtClean="0"/>
              <a:pPr defTabSz="965200"/>
              <a:t>1/9/2011</a:t>
            </a:fld>
            <a:endParaRPr lang="en-US" smtClean="0"/>
          </a:p>
        </p:txBody>
      </p:sp>
      <p:sp>
        <p:nvSpPr>
          <p:cNvPr id="103428" name="Rectangle 6"/>
          <p:cNvSpPr>
            <a:spLocks noGrp="1" noChangeArrowheads="1"/>
          </p:cNvSpPr>
          <p:nvPr>
            <p:ph type="ftr" sz="quarter" idx="4"/>
          </p:nvPr>
        </p:nvSpPr>
        <p:spPr>
          <a:noFill/>
        </p:spPr>
        <p:txBody>
          <a:bodyPr/>
          <a:lstStyle/>
          <a:p>
            <a:pPr defTabSz="965200"/>
            <a:r>
              <a:rPr lang="en-US" smtClean="0"/>
              <a:t>© Van Mieghem</a:t>
            </a:r>
          </a:p>
        </p:txBody>
      </p:sp>
      <p:sp>
        <p:nvSpPr>
          <p:cNvPr id="103429" name="Rectangle 2"/>
          <p:cNvSpPr>
            <a:spLocks noGrp="1" noRot="1" noChangeAspect="1" noChangeArrowheads="1" noTextEdit="1"/>
          </p:cNvSpPr>
          <p:nvPr>
            <p:ph type="sldImg"/>
          </p:nvPr>
        </p:nvSpPr>
        <p:spPr>
          <a:xfrm>
            <a:off x="285750" y="330200"/>
            <a:ext cx="4802188" cy="3600450"/>
          </a:xfrm>
          <a:ln/>
        </p:spPr>
      </p:sp>
      <p:sp>
        <p:nvSpPr>
          <p:cNvPr id="103430" name="Rectangle 3"/>
          <p:cNvSpPr>
            <a:spLocks noGrp="1" noChangeArrowheads="1"/>
          </p:cNvSpPr>
          <p:nvPr>
            <p:ph type="body" idx="1"/>
          </p:nvPr>
        </p:nvSpPr>
        <p:spPr>
          <a:xfrm>
            <a:off x="219075" y="4560888"/>
            <a:ext cx="6877050" cy="4321175"/>
          </a:xfrm>
          <a:noFill/>
          <a:ln/>
        </p:spPr>
        <p:txBody>
          <a:bodyPr lIns="96627" tIns="48314" rIns="96627" bIns="48314"/>
          <a:lstStyle/>
          <a:p>
            <a:r>
              <a:rPr lang="en-US" i="1" smtClean="0"/>
              <a:t>This is picture of produce prep.  Different in Chicago where we keep mostly deep frozen.</a:t>
            </a:r>
          </a:p>
          <a:p>
            <a:r>
              <a:rPr lang="en-US" smtClean="0"/>
              <a:t>Pic 1: </a:t>
            </a:r>
            <a:r>
              <a:rPr lang="en-US" smtClean="0">
                <a:latin typeface="Arial" pitchFamily="34" charset="0"/>
                <a:cs typeface="Arial" pitchFamily="34" charset="0"/>
              </a:rPr>
              <a:t>This is the entire produce prep area!   Peapod stocks almost no chilled product and no fresh produce.  They have an arrangement with Andronico's, and upscale grocer in Berkeley to supply fresh products.  Each day at midnight and 1600, Peapod sends its fresh and chilled orders to Andronico's, then picks them up in specially marked totes.  Peapod preps and packs them.</a:t>
            </a:r>
          </a:p>
          <a:p>
            <a:endParaRPr lang="en-US" smtClean="0"/>
          </a:p>
          <a:p>
            <a:r>
              <a:rPr lang="en-US" smtClean="0"/>
              <a:t>Pic 2: </a:t>
            </a:r>
            <a:r>
              <a:rPr lang="en-US" smtClean="0">
                <a:latin typeface="Arial" pitchFamily="34" charset="0"/>
                <a:cs typeface="Arial" pitchFamily="34" charset="0"/>
              </a:rPr>
              <a:t>Shoppers deliver their completed totes to the shipping area, which has only 4 doors.  Peapod guarantees delivery in a 2 hour window.  (They recently backed off a 30 minute window --- promised by rival Webvan --- because it was too difficult to keep.)</a:t>
            </a:r>
          </a:p>
          <a:p>
            <a:endParaRPr lang="en-US" smtClean="0"/>
          </a:p>
          <a:p>
            <a:r>
              <a:rPr lang="en-US" smtClean="0">
                <a:latin typeface="Arial" pitchFamily="34" charset="0"/>
                <a:cs typeface="Arial" pitchFamily="34" charset="0"/>
              </a:rPr>
              <a:t>The most common complaint by customers is out of stock products.  Peapod does some substitution (unknown to the customer until delivery), but can't carry it too far.  For example, the General Manager said, "If a customer orders Coke, we try not to send Pepsi."  Indeed!</a:t>
            </a:r>
          </a:p>
          <a:p>
            <a:endParaRPr lang="en-US" smtClean="0"/>
          </a:p>
          <a:p>
            <a:r>
              <a:rPr lang="en-US" smtClean="0"/>
              <a:t>Pic 3: </a:t>
            </a:r>
            <a:r>
              <a:rPr lang="en-US" smtClean="0">
                <a:latin typeface="Arial" pitchFamily="34" charset="0"/>
                <a:cs typeface="Arial" pitchFamily="34" charset="0"/>
              </a:rPr>
              <a:t>Peapod sends out about 20 trucks per day.  They use a commercial routing package that sequences orders and prints detailed directions for drivers.  Drivers are the most important (and difficult to keep) employees at Peapod because they are the customer interface.  Occasionally a customer is dissatisfied with her product on delivery, and the driver runs down to the local grocer and buys a replacement!</a:t>
            </a:r>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4451" name="Rectangle 3"/>
          <p:cNvSpPr>
            <a:spLocks noGrp="1" noChangeArrowheads="1"/>
          </p:cNvSpPr>
          <p:nvPr>
            <p:ph type="dt" sz="quarter" idx="1"/>
          </p:nvPr>
        </p:nvSpPr>
        <p:spPr>
          <a:noFill/>
        </p:spPr>
        <p:txBody>
          <a:bodyPr/>
          <a:lstStyle/>
          <a:p>
            <a:pPr defTabSz="965200"/>
            <a:fld id="{DC4DE088-E7D1-4C2F-9A20-C0949F22099C}" type="datetime1">
              <a:rPr lang="en-US" smtClean="0"/>
              <a:pPr defTabSz="965200"/>
              <a:t>1/9/2011</a:t>
            </a:fld>
            <a:endParaRPr lang="en-US" smtClean="0"/>
          </a:p>
        </p:txBody>
      </p:sp>
      <p:sp>
        <p:nvSpPr>
          <p:cNvPr id="104452" name="Rectangle 6"/>
          <p:cNvSpPr>
            <a:spLocks noGrp="1" noChangeArrowheads="1"/>
          </p:cNvSpPr>
          <p:nvPr>
            <p:ph type="ftr" sz="quarter" idx="4"/>
          </p:nvPr>
        </p:nvSpPr>
        <p:spPr>
          <a:noFill/>
        </p:spPr>
        <p:txBody>
          <a:bodyPr/>
          <a:lstStyle/>
          <a:p>
            <a:pPr defTabSz="965200"/>
            <a:r>
              <a:rPr lang="en-US" smtClean="0"/>
              <a:t>© Van Mieghem</a:t>
            </a:r>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5475" name="Rectangle 3"/>
          <p:cNvSpPr>
            <a:spLocks noGrp="1" noChangeArrowheads="1"/>
          </p:cNvSpPr>
          <p:nvPr>
            <p:ph type="dt" sz="quarter" idx="1"/>
          </p:nvPr>
        </p:nvSpPr>
        <p:spPr>
          <a:noFill/>
        </p:spPr>
        <p:txBody>
          <a:bodyPr/>
          <a:lstStyle/>
          <a:p>
            <a:pPr defTabSz="965200"/>
            <a:fld id="{46118813-AEC2-4997-94D3-01F71E3D6CCF}" type="datetime1">
              <a:rPr lang="en-US" smtClean="0"/>
              <a:pPr defTabSz="965200"/>
              <a:t>1/9/2011</a:t>
            </a:fld>
            <a:endParaRPr lang="en-US" smtClean="0"/>
          </a:p>
        </p:txBody>
      </p:sp>
      <p:sp>
        <p:nvSpPr>
          <p:cNvPr id="105476" name="Rectangle 6"/>
          <p:cNvSpPr>
            <a:spLocks noGrp="1" noChangeArrowheads="1"/>
          </p:cNvSpPr>
          <p:nvPr>
            <p:ph type="ftr" sz="quarter" idx="4"/>
          </p:nvPr>
        </p:nvSpPr>
        <p:spPr>
          <a:noFill/>
        </p:spPr>
        <p:txBody>
          <a:bodyPr/>
          <a:lstStyle/>
          <a:p>
            <a:pPr defTabSz="965200"/>
            <a:r>
              <a:rPr lang="en-US" smtClean="0"/>
              <a:t>© Van Mieghem</a:t>
            </a:r>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96850" indent="-196850"/>
            <a:r>
              <a:rPr lang="en-US" smtClean="0"/>
              <a:t>Similar to a DC (75,000 sq. ft.), but:</a:t>
            </a:r>
          </a:p>
          <a:p>
            <a:pPr marL="196850" indent="-196850">
              <a:buFontTx/>
              <a:buAutoNum type="arabicPeriod"/>
            </a:pPr>
            <a:r>
              <a:rPr lang="en-US" smtClean="0"/>
              <a:t>smaller (8,000+ sq.ft.) and </a:t>
            </a:r>
          </a:p>
          <a:p>
            <a:pPr marL="196850" indent="-196850">
              <a:buFontTx/>
              <a:buAutoNum type="arabicPeriod"/>
            </a:pPr>
            <a:r>
              <a:rPr lang="en-US" smtClean="0"/>
              <a:t>sometimes in the mezzanine storage area of stop&amp;shop store (in which case the pickers are stop &amp; shop employees)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6499" name="Rectangle 3"/>
          <p:cNvSpPr>
            <a:spLocks noGrp="1" noChangeArrowheads="1"/>
          </p:cNvSpPr>
          <p:nvPr>
            <p:ph type="dt" sz="quarter" idx="1"/>
          </p:nvPr>
        </p:nvSpPr>
        <p:spPr>
          <a:noFill/>
        </p:spPr>
        <p:txBody>
          <a:bodyPr/>
          <a:lstStyle/>
          <a:p>
            <a:pPr defTabSz="965200"/>
            <a:fld id="{4F925E54-F4CE-4CAA-9A61-B97A15737955}" type="datetime1">
              <a:rPr lang="en-US" smtClean="0"/>
              <a:pPr defTabSz="965200"/>
              <a:t>1/9/2011</a:t>
            </a:fld>
            <a:endParaRPr lang="en-US" smtClean="0"/>
          </a:p>
        </p:txBody>
      </p:sp>
      <p:sp>
        <p:nvSpPr>
          <p:cNvPr id="106500" name="Rectangle 6"/>
          <p:cNvSpPr>
            <a:spLocks noGrp="1" noChangeArrowheads="1"/>
          </p:cNvSpPr>
          <p:nvPr>
            <p:ph type="ftr" sz="quarter" idx="4"/>
          </p:nvPr>
        </p:nvSpPr>
        <p:spPr>
          <a:noFill/>
        </p:spPr>
        <p:txBody>
          <a:bodyPr/>
          <a:lstStyle/>
          <a:p>
            <a:pPr defTabSz="965200"/>
            <a:r>
              <a:rPr lang="en-US" smtClean="0"/>
              <a:t>© Van Mieghem</a:t>
            </a:r>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pPr marL="196850" indent="-196850"/>
            <a:r>
              <a:rPr lang="en-US" smtClean="0"/>
              <a:t>Bricks &amp; clicks = mixed strategy:</a:t>
            </a:r>
          </a:p>
          <a:p>
            <a:pPr marL="196850" indent="-196850">
              <a:buFontTx/>
              <a:buChar char="•"/>
            </a:pPr>
            <a:r>
              <a:rPr lang="en-US" smtClean="0"/>
              <a:t> low volume or transition markets: fast fulfillment centers (FFC)</a:t>
            </a:r>
          </a:p>
          <a:p>
            <a:pPr marL="196850" indent="-196850">
              <a:buFontTx/>
              <a:buChar char="•"/>
            </a:pPr>
            <a:r>
              <a:rPr lang="en-US" smtClean="0"/>
              <a:t> high volume: centralized DC</a:t>
            </a:r>
          </a:p>
          <a:p>
            <a:pPr marL="196850" indent="-196850">
              <a:buFontTx/>
              <a:buChar char="•"/>
            </a:pPr>
            <a:endParaRPr lang="en-US" smtClean="0"/>
          </a:p>
          <a:p>
            <a:pPr marL="196850" indent="-196850"/>
            <a:r>
              <a:rPr lang="en-US" smtClean="0"/>
              <a:t>The smart student will say: Could take hybrid further and allow customer to choose delivery or pickup. (</a:t>
            </a:r>
            <a:r>
              <a:rPr lang="en-US" smtClean="0">
                <a:solidFill>
                  <a:srgbClr val="FF0000"/>
                </a:solidFill>
              </a:rPr>
              <a:t>My Home Depot deck</a:t>
            </a:r>
            <a:r>
              <a:rPr lang="en-US" smtClean="0"/>
              <a:t>), but the real customer (Shannon) would laugh at such suggestion for groceries…</a:t>
            </a:r>
          </a:p>
          <a:p>
            <a:pPr marL="196850" indent="-196850"/>
            <a:endParaRPr lang="en-US" smtClean="0"/>
          </a:p>
          <a:p>
            <a:pPr marL="196850" indent="-196850"/>
            <a:endParaRPr lang="en-US" smtClean="0"/>
          </a:p>
          <a:p>
            <a:pPr marL="196850" indent="-196850"/>
            <a:r>
              <a:rPr lang="en-US" b="1" smtClean="0"/>
              <a:t>Let’s now move to the financial analysis:</a:t>
            </a:r>
          </a:p>
          <a:p>
            <a:pPr marL="196850" indent="-196850"/>
            <a:endParaRPr lang="en-US" b="1" smtClean="0"/>
          </a:p>
          <a:p>
            <a:pPr marL="196850" indent="-196850"/>
            <a:r>
              <a:rPr lang="en-US" i="1" smtClean="0"/>
              <a:t>How did you guys approach this analysis?  What steps did you take?</a:t>
            </a:r>
          </a:p>
          <a:p>
            <a:pPr marL="196850" indent="-196850"/>
            <a:endParaRPr lang="en-US" i="1" smtClean="0"/>
          </a:p>
          <a:p>
            <a:pPr marL="196850" indent="-196850"/>
            <a:r>
              <a:rPr lang="en-US" smtClean="0"/>
              <a:t>There are various ways.  Two main directions: </a:t>
            </a:r>
          </a:p>
          <a:p>
            <a:pPr marL="196850" indent="-196850">
              <a:buFontTx/>
              <a:buAutoNum type="arabicPeriod"/>
            </a:pPr>
            <a:r>
              <a:rPr lang="en-US" smtClean="0"/>
              <a:t>Top-down: go from the aggregate information (Exh 4a) and try to distill important drivers and pick best strategy for improvement</a:t>
            </a:r>
          </a:p>
          <a:p>
            <a:pPr marL="196850" indent="-196850">
              <a:buFontTx/>
              <a:buAutoNum type="arabicPeriod"/>
            </a:pPr>
            <a:r>
              <a:rPr lang="en-US" smtClean="0"/>
              <a:t>Bottom-up: build up cost to fulfill one order (Exh 4b) and scale up = derive cost to serve </a:t>
            </a:r>
            <a:r>
              <a:rPr lang="en-US" i="1" smtClean="0"/>
              <a:t>per order.</a:t>
            </a:r>
            <a:endParaRPr lang="en-US" smtClean="0"/>
          </a:p>
          <a:p>
            <a:pPr marL="196850" indent="-196850">
              <a:buFontTx/>
              <a:buAutoNum type="arabicPeriod"/>
            </a:pPr>
            <a:endParaRPr lang="en-US" smtClean="0"/>
          </a:p>
          <a:p>
            <a:pPr marL="196850" indent="-196850"/>
            <a:r>
              <a:rPr lang="en-US" smtClean="0"/>
              <a:t>Either approach is fine; let me show you one example of bottom-up…</a:t>
            </a:r>
          </a:p>
          <a:p>
            <a:pPr marL="196850" indent="-196850"/>
            <a:endParaRPr lang="en-US" b="1"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7523" name="Rectangle 3"/>
          <p:cNvSpPr>
            <a:spLocks noGrp="1" noChangeArrowheads="1"/>
          </p:cNvSpPr>
          <p:nvPr>
            <p:ph type="dt" sz="quarter" idx="1"/>
          </p:nvPr>
        </p:nvSpPr>
        <p:spPr>
          <a:noFill/>
        </p:spPr>
        <p:txBody>
          <a:bodyPr/>
          <a:lstStyle/>
          <a:p>
            <a:pPr defTabSz="965200"/>
            <a:fld id="{F4A955B1-AA56-4F45-964C-CEB98FD449FD}" type="datetime1">
              <a:rPr lang="en-US" smtClean="0"/>
              <a:pPr defTabSz="965200"/>
              <a:t>1/9/2011</a:t>
            </a:fld>
            <a:endParaRPr lang="en-US" smtClean="0"/>
          </a:p>
        </p:txBody>
      </p:sp>
      <p:sp>
        <p:nvSpPr>
          <p:cNvPr id="107524" name="Rectangle 6"/>
          <p:cNvSpPr>
            <a:spLocks noGrp="1" noChangeArrowheads="1"/>
          </p:cNvSpPr>
          <p:nvPr>
            <p:ph type="ftr" sz="quarter" idx="4"/>
          </p:nvPr>
        </p:nvSpPr>
        <p:spPr>
          <a:noFill/>
        </p:spPr>
        <p:txBody>
          <a:bodyPr/>
          <a:lstStyle/>
          <a:p>
            <a:pPr defTabSz="965200"/>
            <a:r>
              <a:rPr lang="en-US" smtClean="0"/>
              <a:t>© Van Mieghem</a:t>
            </a:r>
          </a:p>
        </p:txBody>
      </p:sp>
      <p:sp>
        <p:nvSpPr>
          <p:cNvPr id="107525" name="Rectangle 2"/>
          <p:cNvSpPr>
            <a:spLocks noGrp="1" noRot="1" noChangeAspect="1" noChangeArrowheads="1" noTextEdit="1"/>
          </p:cNvSpPr>
          <p:nvPr>
            <p:ph type="sldImg"/>
          </p:nvPr>
        </p:nvSpPr>
        <p:spPr>
          <a:ln/>
        </p:spPr>
      </p:sp>
      <p:sp>
        <p:nvSpPr>
          <p:cNvPr id="107526" name="Rectangle 3"/>
          <p:cNvSpPr>
            <a:spLocks noGrp="1" noChangeArrowheads="1"/>
          </p:cNvSpPr>
          <p:nvPr>
            <p:ph type="body" idx="1"/>
          </p:nvPr>
        </p:nvSpPr>
        <p:spPr>
          <a:noFill/>
          <a:ln/>
        </p:spPr>
        <p:txBody>
          <a:bodyPr/>
          <a:lstStyle/>
          <a:p>
            <a:pPr marL="196850" indent="-196850">
              <a:buFontTx/>
              <a:buChar char="•"/>
            </a:pPr>
            <a:r>
              <a:rPr lang="en-US" smtClean="0"/>
              <a:t>Hypothesis: cost of running a DC &lt; running several retail stores</a:t>
            </a:r>
          </a:p>
          <a:p>
            <a:pPr marL="196850" indent="-196850">
              <a:buFontTx/>
              <a:buChar char="•"/>
            </a:pPr>
            <a:r>
              <a:rPr lang="en-US" smtClean="0"/>
              <a:t>Differential flows:</a:t>
            </a:r>
          </a:p>
          <a:p>
            <a:pPr marL="671513" lvl="1" indent="-196850">
              <a:buFontTx/>
              <a:buChar char="•"/>
            </a:pPr>
            <a:r>
              <a:rPr lang="en-US" smtClean="0"/>
              <a:t>Del V, del p is about 0, except for delivery charge which captures some of the del V.</a:t>
            </a:r>
          </a:p>
          <a:p>
            <a:pPr marL="671513" lvl="1" indent="-196850">
              <a:buFontTx/>
              <a:buChar char="•"/>
            </a:pPr>
            <a:r>
              <a:rPr lang="en-US" smtClean="0"/>
              <a:t>Thus, focus on del C = sourcing + P&amp;P + delivery – retail stores</a:t>
            </a:r>
          </a:p>
          <a:p>
            <a:pPr marL="671513" lvl="1" indent="-196850">
              <a:buFontTx/>
              <a:buChar char="•"/>
            </a:pPr>
            <a:endParaRPr lang="en-US" smtClean="0"/>
          </a:p>
          <a:p>
            <a:pPr marL="196850" indent="-196850">
              <a:buFontTx/>
              <a:buChar char="•"/>
            </a:pPr>
            <a:r>
              <a:rPr lang="en-US" smtClean="0"/>
              <a:t>Recall that we qualitatively said: strategically it must be value enhancing b/c del C is small, if not negative. Let us analyze this now financially and look at the implications and road for improvement.</a:t>
            </a:r>
          </a:p>
          <a:p>
            <a:pPr marL="196850" indent="-196850"/>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8547" name="Rectangle 3"/>
          <p:cNvSpPr>
            <a:spLocks noGrp="1" noChangeArrowheads="1"/>
          </p:cNvSpPr>
          <p:nvPr>
            <p:ph type="dt" sz="quarter" idx="1"/>
          </p:nvPr>
        </p:nvSpPr>
        <p:spPr>
          <a:noFill/>
        </p:spPr>
        <p:txBody>
          <a:bodyPr/>
          <a:lstStyle/>
          <a:p>
            <a:pPr defTabSz="965200"/>
            <a:fld id="{F7B88F92-C76C-42FF-B444-0DFAB1F64721}" type="datetime1">
              <a:rPr lang="en-US" smtClean="0"/>
              <a:pPr defTabSz="965200"/>
              <a:t>1/9/2011</a:t>
            </a:fld>
            <a:endParaRPr lang="en-US" smtClean="0"/>
          </a:p>
        </p:txBody>
      </p:sp>
      <p:sp>
        <p:nvSpPr>
          <p:cNvPr id="108548" name="Rectangle 6"/>
          <p:cNvSpPr>
            <a:spLocks noGrp="1" noChangeArrowheads="1"/>
          </p:cNvSpPr>
          <p:nvPr>
            <p:ph type="ftr" sz="quarter" idx="4"/>
          </p:nvPr>
        </p:nvSpPr>
        <p:spPr>
          <a:noFill/>
        </p:spPr>
        <p:txBody>
          <a:bodyPr/>
          <a:lstStyle/>
          <a:p>
            <a:pPr defTabSz="965200"/>
            <a:r>
              <a:rPr lang="en-US" smtClean="0"/>
              <a:t>© Van Mieghem</a:t>
            </a:r>
          </a:p>
        </p:txBody>
      </p:sp>
      <p:sp>
        <p:nvSpPr>
          <p:cNvPr id="108549" name="Rectangle 2"/>
          <p:cNvSpPr>
            <a:spLocks noGrp="1" noRot="1" noChangeAspect="1" noChangeArrowheads="1" noTextEdit="1"/>
          </p:cNvSpPr>
          <p:nvPr>
            <p:ph type="sldImg"/>
          </p:nvPr>
        </p:nvSpPr>
        <p:spPr>
          <a:ln/>
        </p:spPr>
      </p:sp>
      <p:sp>
        <p:nvSpPr>
          <p:cNvPr id="108550" name="Rectangle 3"/>
          <p:cNvSpPr>
            <a:spLocks noGrp="1" noChangeArrowheads="1"/>
          </p:cNvSpPr>
          <p:nvPr>
            <p:ph type="body" idx="1"/>
          </p:nvPr>
        </p:nvSpPr>
        <p:spPr>
          <a:noFill/>
          <a:ln/>
        </p:spPr>
        <p:txBody>
          <a:bodyPr/>
          <a:lstStyle/>
          <a:p>
            <a:r>
              <a:rPr lang="en-US" smtClean="0"/>
              <a:t>While building up cost-to-serve, circle key drivers and ask how they can be improved.  This directly leads into the improvement path to profitability!</a:t>
            </a:r>
          </a:p>
          <a:p>
            <a:endParaRPr lang="en-US" smtClean="0"/>
          </a:p>
          <a:p>
            <a:endParaRPr lang="en-US" smtClean="0"/>
          </a:p>
          <a:p>
            <a:endParaRPr lang="en-US" smtClean="0"/>
          </a:p>
          <a:p>
            <a:r>
              <a:rPr lang="en-US" smtClean="0"/>
              <a:t>Jon Wilson told me: DC = $30M/yr = $580k/wk = 1.5 stores!  </a:t>
            </a:r>
          </a:p>
          <a:p>
            <a:r>
              <a:rPr lang="en-US" smtClean="0"/>
              <a:t>Thus: 9 Fast Picks = 30M/yr and 2DC = 60M/yr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Clearly, financial </a:t>
            </a:r>
            <a:r>
              <a:rPr lang="en-US" dirty="0" err="1" smtClean="0"/>
              <a:t>statemens</a:t>
            </a:r>
            <a:r>
              <a:rPr lang="en-US" dirty="0" smtClean="0"/>
              <a:t> are </a:t>
            </a:r>
            <a:r>
              <a:rPr lang="en-US" dirty="0" err="1" smtClean="0"/>
              <a:t>manipulable</a:t>
            </a:r>
            <a:r>
              <a:rPr lang="en-US" dirty="0" smtClean="0"/>
              <a:t>…</a:t>
            </a:r>
          </a:p>
          <a:p>
            <a:endParaRPr lang="en-US" dirty="0" smtClean="0"/>
          </a:p>
          <a:p>
            <a:r>
              <a:rPr lang="en-US" dirty="0" smtClean="0"/>
              <a:t>But we must acknowledge the usefulness of financial statements in revealing something about operations and business models….</a:t>
            </a:r>
          </a:p>
          <a:p>
            <a:r>
              <a:rPr lang="en-US" dirty="0" smtClean="0"/>
              <a:t>(</a:t>
            </a:r>
            <a:r>
              <a:rPr lang="en-US" i="1" dirty="0" smtClean="0"/>
              <a:t>after all </a:t>
            </a:r>
            <a:r>
              <a:rPr lang="en-US" dirty="0" smtClean="0"/>
              <a:t>, that is why there are financial regulations in reporting)</a:t>
            </a:r>
          </a:p>
          <a:p>
            <a:r>
              <a:rPr lang="en-US" dirty="0" smtClean="0"/>
              <a:t> &gt; but, it is not perfect by any means: example: “The Big Short” book by Michael Lewis showing how difficult it is to value businesses and how some can profit from it.</a:t>
            </a:r>
          </a:p>
          <a:p>
            <a:endParaRPr lang="en-US" dirty="0" smtClean="0"/>
          </a:p>
          <a:p>
            <a:r>
              <a:rPr lang="en-US" dirty="0" smtClean="0"/>
              <a:t>Let’s do</a:t>
            </a:r>
            <a:r>
              <a:rPr lang="en-US" baseline="0" dirty="0" smtClean="0"/>
              <a:t> an exercise to see what we can learn about operations from financial statements</a:t>
            </a:r>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09571" name="Rectangle 3"/>
          <p:cNvSpPr>
            <a:spLocks noGrp="1" noChangeArrowheads="1"/>
          </p:cNvSpPr>
          <p:nvPr>
            <p:ph type="dt" sz="quarter" idx="1"/>
          </p:nvPr>
        </p:nvSpPr>
        <p:spPr>
          <a:noFill/>
        </p:spPr>
        <p:txBody>
          <a:bodyPr/>
          <a:lstStyle/>
          <a:p>
            <a:pPr defTabSz="965200"/>
            <a:fld id="{FD3BE276-D904-4078-A98E-3A6189C3EB1F}" type="datetime1">
              <a:rPr lang="en-US" smtClean="0"/>
              <a:pPr defTabSz="965200"/>
              <a:t>1/9/2011</a:t>
            </a:fld>
            <a:endParaRPr lang="en-US" smtClean="0"/>
          </a:p>
        </p:txBody>
      </p:sp>
      <p:sp>
        <p:nvSpPr>
          <p:cNvPr id="109572" name="Rectangle 6"/>
          <p:cNvSpPr>
            <a:spLocks noGrp="1" noChangeArrowheads="1"/>
          </p:cNvSpPr>
          <p:nvPr>
            <p:ph type="ftr" sz="quarter" idx="4"/>
          </p:nvPr>
        </p:nvSpPr>
        <p:spPr>
          <a:noFill/>
        </p:spPr>
        <p:txBody>
          <a:bodyPr/>
          <a:lstStyle/>
          <a:p>
            <a:pPr defTabSz="965200"/>
            <a:r>
              <a:rPr lang="en-US" smtClean="0"/>
              <a:t>© Van Mieghem</a:t>
            </a:r>
          </a:p>
        </p:txBody>
      </p:sp>
      <p:sp>
        <p:nvSpPr>
          <p:cNvPr id="109573" name="Rectangle 2"/>
          <p:cNvSpPr>
            <a:spLocks noGrp="1" noRot="1" noChangeAspect="1" noChangeArrowheads="1" noTextEdit="1"/>
          </p:cNvSpPr>
          <p:nvPr>
            <p:ph type="sldImg"/>
          </p:nvPr>
        </p:nvSpPr>
        <p:spPr>
          <a:ln/>
        </p:spPr>
      </p:sp>
      <p:sp>
        <p:nvSpPr>
          <p:cNvPr id="1095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0595" name="Rectangle 3"/>
          <p:cNvSpPr>
            <a:spLocks noGrp="1" noChangeArrowheads="1"/>
          </p:cNvSpPr>
          <p:nvPr>
            <p:ph type="dt" sz="quarter" idx="1"/>
          </p:nvPr>
        </p:nvSpPr>
        <p:spPr>
          <a:noFill/>
        </p:spPr>
        <p:txBody>
          <a:bodyPr/>
          <a:lstStyle/>
          <a:p>
            <a:pPr defTabSz="965200"/>
            <a:fld id="{CA28D8B1-E935-40B6-8865-5BA60810CAD8}" type="datetime1">
              <a:rPr lang="en-US" smtClean="0"/>
              <a:pPr defTabSz="965200"/>
              <a:t>1/9/2011</a:t>
            </a:fld>
            <a:endParaRPr lang="en-US" smtClean="0"/>
          </a:p>
        </p:txBody>
      </p:sp>
      <p:sp>
        <p:nvSpPr>
          <p:cNvPr id="110596" name="Rectangle 6"/>
          <p:cNvSpPr>
            <a:spLocks noGrp="1" noChangeArrowheads="1"/>
          </p:cNvSpPr>
          <p:nvPr>
            <p:ph type="ftr" sz="quarter" idx="4"/>
          </p:nvPr>
        </p:nvSpPr>
        <p:spPr>
          <a:noFill/>
        </p:spPr>
        <p:txBody>
          <a:bodyPr/>
          <a:lstStyle/>
          <a:p>
            <a:pPr defTabSz="965200"/>
            <a:r>
              <a:rPr lang="en-US" smtClean="0"/>
              <a:t>© Van Mieghem</a:t>
            </a:r>
          </a:p>
        </p:txBody>
      </p:sp>
      <p:sp>
        <p:nvSpPr>
          <p:cNvPr id="110597" name="Rectangle 2"/>
          <p:cNvSpPr>
            <a:spLocks noGrp="1" noRot="1" noChangeAspect="1" noChangeArrowheads="1" noTextEdit="1"/>
          </p:cNvSpPr>
          <p:nvPr>
            <p:ph type="sldImg"/>
          </p:nvPr>
        </p:nvSpPr>
        <p:spPr>
          <a:ln/>
        </p:spPr>
      </p:sp>
      <p:sp>
        <p:nvSpPr>
          <p:cNvPr id="110598" name="Rectangle 3"/>
          <p:cNvSpPr>
            <a:spLocks noGrp="1" noChangeArrowheads="1"/>
          </p:cNvSpPr>
          <p:nvPr>
            <p:ph type="body" idx="1"/>
          </p:nvPr>
        </p:nvSpPr>
        <p:spPr>
          <a:noFill/>
          <a:ln/>
        </p:spPr>
        <p:txBody>
          <a:bodyPr/>
          <a:lstStyle/>
          <a:p>
            <a:r>
              <a:rPr lang="en-US" smtClean="0"/>
              <a:t>To be competitive with supermarkets, we must have that Del_stores &gt; Del_source + additional cost to serve of $21.</a:t>
            </a:r>
          </a:p>
          <a:p>
            <a:endParaRPr lang="en-US" smtClean="0"/>
          </a:p>
          <a:p>
            <a:r>
              <a:rPr lang="en-US" smtClean="0"/>
              <a:t>Best we can hope for is that Delta sourcing is as good as mass supermarket chains = 0, plus we charge delivery fee.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1619" name="Rectangle 3"/>
          <p:cNvSpPr>
            <a:spLocks noGrp="1" noChangeArrowheads="1"/>
          </p:cNvSpPr>
          <p:nvPr>
            <p:ph type="dt" sz="quarter" idx="1"/>
          </p:nvPr>
        </p:nvSpPr>
        <p:spPr>
          <a:noFill/>
        </p:spPr>
        <p:txBody>
          <a:bodyPr/>
          <a:lstStyle/>
          <a:p>
            <a:pPr defTabSz="965200"/>
            <a:fld id="{28229699-E853-48BC-88EE-F090AEDF53E0}" type="datetime1">
              <a:rPr lang="en-US" smtClean="0"/>
              <a:pPr defTabSz="965200"/>
              <a:t>1/9/2011</a:t>
            </a:fld>
            <a:endParaRPr lang="en-US" smtClean="0"/>
          </a:p>
        </p:txBody>
      </p:sp>
      <p:sp>
        <p:nvSpPr>
          <p:cNvPr id="111620" name="Rectangle 6"/>
          <p:cNvSpPr>
            <a:spLocks noGrp="1" noChangeArrowheads="1"/>
          </p:cNvSpPr>
          <p:nvPr>
            <p:ph type="ftr" sz="quarter" idx="4"/>
          </p:nvPr>
        </p:nvSpPr>
        <p:spPr>
          <a:noFill/>
        </p:spPr>
        <p:txBody>
          <a:bodyPr/>
          <a:lstStyle/>
          <a:p>
            <a:pPr defTabSz="965200"/>
            <a:r>
              <a:rPr lang="en-US" smtClean="0"/>
              <a:t>© Van Mieghem</a:t>
            </a:r>
          </a:p>
        </p:txBody>
      </p:sp>
      <p:sp>
        <p:nvSpPr>
          <p:cNvPr id="111621" name="Rectangle 2"/>
          <p:cNvSpPr>
            <a:spLocks noGrp="1" noRot="1" noChangeAspect="1" noChangeArrowheads="1" noTextEdit="1"/>
          </p:cNvSpPr>
          <p:nvPr>
            <p:ph type="sldImg"/>
          </p:nvPr>
        </p:nvSpPr>
        <p:spPr>
          <a:ln/>
        </p:spPr>
      </p:sp>
      <p:sp>
        <p:nvSpPr>
          <p:cNvPr id="111622" name="Rectangle 3"/>
          <p:cNvSpPr>
            <a:spLocks noGrp="1" noChangeArrowheads="1"/>
          </p:cNvSpPr>
          <p:nvPr>
            <p:ph type="body" idx="1"/>
          </p:nvPr>
        </p:nvSpPr>
        <p:spPr>
          <a:noFill/>
          <a:ln/>
        </p:spPr>
        <p:txBody>
          <a:bodyPr/>
          <a:lstStyle/>
          <a:p>
            <a:pPr marL="196850" indent="-196850"/>
            <a:r>
              <a:rPr lang="en-US" dirty="0" smtClean="0"/>
              <a:t>Improvement: list all drivers (from analysis) and discuss how to improve them:</a:t>
            </a:r>
          </a:p>
          <a:p>
            <a:pPr marL="196850" indent="-196850">
              <a:buFontTx/>
              <a:buAutoNum type="arabicPeriod"/>
            </a:pPr>
            <a:r>
              <a:rPr lang="en-US" dirty="0" smtClean="0"/>
              <a:t>Increase scale: </a:t>
            </a:r>
          </a:p>
          <a:p>
            <a:pPr marL="671513" lvl="1" indent="-196850">
              <a:buFontTx/>
              <a:buChar char="•"/>
            </a:pPr>
            <a:r>
              <a:rPr lang="en-US" dirty="0" smtClean="0"/>
              <a:t>Best by increasing </a:t>
            </a:r>
            <a:r>
              <a:rPr lang="en-US" i="1" dirty="0" smtClean="0"/>
              <a:t>order size </a:t>
            </a:r>
            <a:r>
              <a:rPr lang="en-US" dirty="0" smtClean="0"/>
              <a:t> thus </a:t>
            </a:r>
            <a:r>
              <a:rPr lang="en-US" i="1" dirty="0" smtClean="0"/>
              <a:t>give quantity delivery discounts</a:t>
            </a:r>
            <a:r>
              <a:rPr lang="en-US" dirty="0" smtClean="0"/>
              <a:t>. The delivery cost is fixed, and only P&amp;P is variable.</a:t>
            </a:r>
          </a:p>
          <a:p>
            <a:pPr marL="671513" lvl="1" indent="-196850">
              <a:buFontTx/>
              <a:buChar char="•"/>
            </a:pPr>
            <a:r>
              <a:rPr lang="en-US" dirty="0" smtClean="0"/>
              <a:t>Not by increasing customers (unless unit margin is positive). Recall </a:t>
            </a:r>
            <a:r>
              <a:rPr lang="en-US" dirty="0" err="1" smtClean="0"/>
              <a:t>Webvan</a:t>
            </a:r>
            <a:r>
              <a:rPr lang="en-US" dirty="0" smtClean="0"/>
              <a:t> giving free delivery of gum!</a:t>
            </a:r>
          </a:p>
          <a:p>
            <a:pPr marL="196850" indent="-196850">
              <a:buFontTx/>
              <a:buAutoNum type="arabicPeriod"/>
            </a:pPr>
            <a:r>
              <a:rPr lang="en-US" dirty="0" smtClean="0"/>
              <a:t>Improve sourcing efficiencies: VI w/</a:t>
            </a:r>
            <a:r>
              <a:rPr lang="en-US" dirty="0" err="1" smtClean="0"/>
              <a:t>Ahold</a:t>
            </a:r>
            <a:r>
              <a:rPr lang="en-US" dirty="0" smtClean="0"/>
              <a:t> + operate only where </a:t>
            </a:r>
            <a:r>
              <a:rPr lang="en-US" dirty="0" err="1" smtClean="0"/>
              <a:t>Ahold</a:t>
            </a:r>
            <a:r>
              <a:rPr lang="en-US" dirty="0" smtClean="0"/>
              <a:t> serves (= Chicago problem)</a:t>
            </a:r>
          </a:p>
          <a:p>
            <a:pPr marL="196850" indent="-196850">
              <a:buFontTx/>
              <a:buAutoNum type="arabicPeriod"/>
            </a:pPr>
            <a:r>
              <a:rPr lang="en-US" dirty="0" smtClean="0"/>
              <a:t>DL: not much can be done b/c close to ‘desirable markets’ and scale to low for automation</a:t>
            </a:r>
          </a:p>
          <a:p>
            <a:pPr marL="196850" indent="-196850">
              <a:buFontTx/>
              <a:buAutoNum type="arabicPeriod"/>
            </a:pPr>
            <a:r>
              <a:rPr lang="en-US" dirty="0" smtClean="0"/>
              <a:t>PPPH: </a:t>
            </a:r>
          </a:p>
          <a:p>
            <a:pPr marL="671513" lvl="1" indent="-196850">
              <a:buFontTx/>
              <a:buChar char="•"/>
            </a:pPr>
            <a:r>
              <a:rPr lang="en-US" dirty="0" smtClean="0"/>
              <a:t>SKU rationalization</a:t>
            </a:r>
          </a:p>
          <a:p>
            <a:pPr marL="671513" lvl="1" indent="-196850">
              <a:buFontTx/>
              <a:buChar char="•"/>
            </a:pPr>
            <a:r>
              <a:rPr lang="en-US" dirty="0" smtClean="0"/>
              <a:t>Layout in warehouse is optimized based on picking usage, which increases #lines picked/min</a:t>
            </a:r>
          </a:p>
          <a:p>
            <a:pPr marL="671513" lvl="1" indent="-196850">
              <a:buFontTx/>
              <a:buChar char="•"/>
            </a:pPr>
            <a:r>
              <a:rPr lang="en-US" dirty="0" smtClean="0"/>
              <a:t>Could we pick in parallel (batch)? Perhaps with sophisticated automation</a:t>
            </a:r>
          </a:p>
          <a:p>
            <a:pPr marL="196850" indent="-196850">
              <a:buFontTx/>
              <a:buAutoNum type="arabicPeriod"/>
            </a:pPr>
            <a:r>
              <a:rPr lang="en-US" dirty="0" smtClean="0"/>
              <a:t>Fuel: more fuel efficient trucks, higher density</a:t>
            </a:r>
          </a:p>
          <a:p>
            <a:pPr marL="196850" indent="-196850">
              <a:buFontTx/>
              <a:buAutoNum type="arabicPeriod"/>
            </a:pPr>
            <a:r>
              <a:rPr lang="en-US" dirty="0" smtClean="0"/>
              <a:t>OH trucks: run 2 shifts</a:t>
            </a:r>
          </a:p>
          <a:p>
            <a:pPr marL="196850" indent="-196850">
              <a:buFontTx/>
              <a:buAutoNum type="arabicPeriod"/>
            </a:pPr>
            <a:r>
              <a:rPr lang="en-US" dirty="0" smtClean="0"/>
              <a:t>SPH: </a:t>
            </a:r>
          </a:p>
          <a:p>
            <a:pPr marL="671513" lvl="1" indent="-196850">
              <a:buFontTx/>
              <a:buChar char="•"/>
            </a:pPr>
            <a:r>
              <a:rPr lang="en-US" dirty="0" smtClean="0"/>
              <a:t>Increase density &amp; reduce distance to warehouse (</a:t>
            </a:r>
            <a:r>
              <a:rPr lang="en-US" i="1" dirty="0" err="1" smtClean="0"/>
              <a:t>FreshDirect</a:t>
            </a:r>
            <a:r>
              <a:rPr lang="en-US" i="1" dirty="0" smtClean="0"/>
              <a:t> </a:t>
            </a:r>
            <a:r>
              <a:rPr lang="en-US" dirty="0" smtClean="0"/>
              <a:t>has 4M customers in 10 mile radius NYC and gets SPH = 9 to 10 with 2 man/crew = 4.5)</a:t>
            </a:r>
          </a:p>
          <a:p>
            <a:pPr marL="671513" lvl="1" indent="-196850">
              <a:buFontTx/>
              <a:buChar char="•"/>
            </a:pPr>
            <a:r>
              <a:rPr lang="en-US" dirty="0" smtClean="0"/>
              <a:t>Good zone/route loading</a:t>
            </a:r>
          </a:p>
          <a:p>
            <a:pPr marL="671513" lvl="1" indent="-196850">
              <a:buFontTx/>
              <a:buChar char="•"/>
            </a:pPr>
            <a:r>
              <a:rPr lang="en-US" dirty="0" smtClean="0"/>
              <a:t>Decrease talk time</a:t>
            </a:r>
          </a:p>
          <a:p>
            <a:pPr marL="671513" lvl="1" indent="-196850">
              <a:buFontTx/>
              <a:buChar char="•"/>
            </a:pPr>
            <a:r>
              <a:rPr lang="en-US" dirty="0" smtClean="0"/>
              <a:t>Optimize unloading</a:t>
            </a:r>
          </a:p>
          <a:p>
            <a:pPr marL="671513" lvl="1" indent="-196850">
              <a:buFontTx/>
              <a:buChar char="•"/>
            </a:pPr>
            <a:r>
              <a:rPr lang="en-US" i="1" dirty="0" smtClean="0"/>
              <a:t>I think Peapod can learn something from UPS here</a:t>
            </a:r>
          </a:p>
          <a:p>
            <a:pPr marL="196850" indent="-196850">
              <a:buFontTx/>
              <a:buAutoNum type="arabicPeriod"/>
            </a:pPr>
            <a:r>
              <a:rPr lang="en-US" dirty="0" smtClean="0"/>
              <a:t>General OH: tailored design (FFC v. DC) to size of </a:t>
            </a:r>
            <a:r>
              <a:rPr lang="en-US" dirty="0" err="1" smtClean="0"/>
              <a:t>mkt</a:t>
            </a:r>
            <a:r>
              <a:rPr lang="en-US" dirty="0" smtClean="0"/>
              <a:t>; control SG&amp;A…</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2643" name="Rectangle 3"/>
          <p:cNvSpPr>
            <a:spLocks noGrp="1" noChangeArrowheads="1"/>
          </p:cNvSpPr>
          <p:nvPr>
            <p:ph type="dt" sz="quarter" idx="1"/>
          </p:nvPr>
        </p:nvSpPr>
        <p:spPr>
          <a:noFill/>
        </p:spPr>
        <p:txBody>
          <a:bodyPr/>
          <a:lstStyle/>
          <a:p>
            <a:pPr defTabSz="965200"/>
            <a:fld id="{15EC3F48-9203-4342-911B-1DBAD04F2A82}" type="datetime1">
              <a:rPr lang="en-US" smtClean="0"/>
              <a:pPr defTabSz="965200"/>
              <a:t>1/9/2011</a:t>
            </a:fld>
            <a:endParaRPr lang="en-US" smtClean="0"/>
          </a:p>
        </p:txBody>
      </p:sp>
      <p:sp>
        <p:nvSpPr>
          <p:cNvPr id="112644" name="Rectangle 6"/>
          <p:cNvSpPr>
            <a:spLocks noGrp="1" noChangeArrowheads="1"/>
          </p:cNvSpPr>
          <p:nvPr>
            <p:ph type="ftr" sz="quarter" idx="4"/>
          </p:nvPr>
        </p:nvSpPr>
        <p:spPr>
          <a:noFill/>
        </p:spPr>
        <p:txBody>
          <a:bodyPr/>
          <a:lstStyle/>
          <a:p>
            <a:pPr defTabSz="965200"/>
            <a:r>
              <a:rPr lang="en-US" smtClean="0"/>
              <a:t>© Van Mieghem</a:t>
            </a:r>
          </a:p>
        </p:txBody>
      </p:sp>
      <p:sp>
        <p:nvSpPr>
          <p:cNvPr id="112645" name="Rectangle 2"/>
          <p:cNvSpPr>
            <a:spLocks noGrp="1" noRot="1" noChangeAspect="1" noChangeArrowheads="1" noTextEdit="1"/>
          </p:cNvSpPr>
          <p:nvPr>
            <p:ph type="sldImg"/>
          </p:nvPr>
        </p:nvSpPr>
        <p:spPr>
          <a:ln/>
        </p:spPr>
      </p:sp>
      <p:sp>
        <p:nvSpPr>
          <p:cNvPr id="112646" name="Rectangle 3"/>
          <p:cNvSpPr>
            <a:spLocks noGrp="1" noChangeArrowheads="1"/>
          </p:cNvSpPr>
          <p:nvPr>
            <p:ph type="body" idx="1"/>
          </p:nvPr>
        </p:nvSpPr>
        <p:spPr>
          <a:noFill/>
          <a:ln/>
        </p:spPr>
        <p:txBody>
          <a:bodyPr/>
          <a:lstStyle/>
          <a:p>
            <a:r>
              <a:rPr lang="en-US" smtClean="0"/>
              <a:t>Insights: To lower delivery cost disadvantage, many MBAs suggest to expand beyond on-line grocery by, for example:</a:t>
            </a:r>
          </a:p>
          <a:p>
            <a:pPr lvl="1">
              <a:buFontTx/>
              <a:buChar char="•"/>
            </a:pPr>
            <a:r>
              <a:rPr lang="en-US" smtClean="0"/>
              <a:t>Integrating the Internet as an additional channel: supermarket chains to expand value offering</a:t>
            </a:r>
          </a:p>
          <a:p>
            <a:pPr lvl="1">
              <a:buFontTx/>
              <a:buChar char="•"/>
            </a:pPr>
            <a:r>
              <a:rPr lang="en-US" smtClean="0"/>
              <a:t>Traditional package delivery services (USPS, UPS)</a:t>
            </a:r>
          </a:p>
          <a:p>
            <a:pPr>
              <a:buFontTx/>
              <a:buChar char="•"/>
            </a:pPr>
            <a:endParaRPr lang="en-US" smtClean="0"/>
          </a:p>
          <a:p>
            <a:r>
              <a:rPr lang="en-US" smtClean="0"/>
              <a:t>While this all seems great in principle, groceries are a difficult business and nobody seems to have figured out how to do better through expansion! (Yes, the Internet is an additional channel, but a hybrid solution has not worked that well.)  In the end, you must be able to charge for your clear differentiated position (recall ACC v. DJC): you must establishe a clear </a:t>
            </a:r>
            <a:r>
              <a:rPr lang="en-US" i="1" smtClean="0"/>
              <a:t>position </a:t>
            </a:r>
            <a:r>
              <a:rPr lang="en-US" smtClean="0"/>
              <a:t>on the </a:t>
            </a:r>
            <a:r>
              <a:rPr lang="en-US" i="1" smtClean="0"/>
              <a:t>T-V </a:t>
            </a:r>
            <a:r>
              <a:rPr lang="en-US" smtClean="0"/>
              <a:t>trade-off (speed of gratification vs. selection)</a:t>
            </a:r>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3667" name="Rectangle 3"/>
          <p:cNvSpPr>
            <a:spLocks noGrp="1" noChangeArrowheads="1"/>
          </p:cNvSpPr>
          <p:nvPr>
            <p:ph type="dt" sz="quarter" idx="1"/>
          </p:nvPr>
        </p:nvSpPr>
        <p:spPr>
          <a:noFill/>
        </p:spPr>
        <p:txBody>
          <a:bodyPr/>
          <a:lstStyle/>
          <a:p>
            <a:pPr defTabSz="965200"/>
            <a:fld id="{EAD09A08-9150-41C5-8190-AC747FF27B11}" type="datetime1">
              <a:rPr lang="en-US" smtClean="0"/>
              <a:pPr defTabSz="965200"/>
              <a:t>1/9/2011</a:t>
            </a:fld>
            <a:endParaRPr lang="en-US" smtClean="0"/>
          </a:p>
        </p:txBody>
      </p:sp>
      <p:sp>
        <p:nvSpPr>
          <p:cNvPr id="113668" name="Rectangle 6"/>
          <p:cNvSpPr>
            <a:spLocks noGrp="1" noChangeArrowheads="1"/>
          </p:cNvSpPr>
          <p:nvPr>
            <p:ph type="ftr" sz="quarter" idx="4"/>
          </p:nvPr>
        </p:nvSpPr>
        <p:spPr>
          <a:noFill/>
        </p:spPr>
        <p:txBody>
          <a:bodyPr/>
          <a:lstStyle/>
          <a:p>
            <a:pPr defTabSz="965200"/>
            <a:r>
              <a:rPr lang="en-US" smtClean="0"/>
              <a:t>© Van Mieghem</a:t>
            </a:r>
          </a:p>
        </p:txBody>
      </p:sp>
      <p:sp>
        <p:nvSpPr>
          <p:cNvPr id="113669" name="Rectangle 2"/>
          <p:cNvSpPr>
            <a:spLocks noGrp="1" noRot="1" noChangeAspect="1" noChangeArrowheads="1" noTextEdit="1"/>
          </p:cNvSpPr>
          <p:nvPr>
            <p:ph type="sldImg"/>
          </p:nvPr>
        </p:nvSpPr>
        <p:spPr>
          <a:ln/>
        </p:spPr>
      </p:sp>
      <p:sp>
        <p:nvSpPr>
          <p:cNvPr id="11367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4691" name="Rectangle 3"/>
          <p:cNvSpPr>
            <a:spLocks noGrp="1" noChangeArrowheads="1"/>
          </p:cNvSpPr>
          <p:nvPr>
            <p:ph type="dt" sz="quarter" idx="1"/>
          </p:nvPr>
        </p:nvSpPr>
        <p:spPr>
          <a:noFill/>
        </p:spPr>
        <p:txBody>
          <a:bodyPr/>
          <a:lstStyle/>
          <a:p>
            <a:pPr defTabSz="965200"/>
            <a:fld id="{5737A05B-3A62-434E-BCF4-8E29FCE138BF}" type="datetime1">
              <a:rPr lang="en-US" smtClean="0"/>
              <a:pPr defTabSz="965200"/>
              <a:t>1/9/2011</a:t>
            </a:fld>
            <a:endParaRPr lang="en-US" smtClean="0"/>
          </a:p>
        </p:txBody>
      </p:sp>
      <p:sp>
        <p:nvSpPr>
          <p:cNvPr id="114692" name="Rectangle 6"/>
          <p:cNvSpPr>
            <a:spLocks noGrp="1" noChangeArrowheads="1"/>
          </p:cNvSpPr>
          <p:nvPr>
            <p:ph type="ftr" sz="quarter" idx="4"/>
          </p:nvPr>
        </p:nvSpPr>
        <p:spPr>
          <a:noFill/>
        </p:spPr>
        <p:txBody>
          <a:bodyPr/>
          <a:lstStyle/>
          <a:p>
            <a:pPr defTabSz="965200"/>
            <a:r>
              <a:rPr lang="en-US" smtClean="0"/>
              <a:t>© Van Mieghem</a:t>
            </a:r>
          </a:p>
        </p:txBody>
      </p:sp>
      <p:sp>
        <p:nvSpPr>
          <p:cNvPr id="114693" name="Rectangle 2"/>
          <p:cNvSpPr>
            <a:spLocks noGrp="1" noRot="1" noChangeAspect="1" noChangeArrowheads="1" noTextEdit="1"/>
          </p:cNvSpPr>
          <p:nvPr>
            <p:ph type="sldImg"/>
          </p:nvPr>
        </p:nvSpPr>
        <p:spPr>
          <a:xfrm>
            <a:off x="285750" y="330200"/>
            <a:ext cx="4802188" cy="3600450"/>
          </a:xfrm>
          <a:ln/>
        </p:spPr>
      </p:sp>
      <p:sp>
        <p:nvSpPr>
          <p:cNvPr id="114694" name="Rectangle 3"/>
          <p:cNvSpPr>
            <a:spLocks noGrp="1" noChangeArrowheads="1"/>
          </p:cNvSpPr>
          <p:nvPr>
            <p:ph type="body" idx="1"/>
          </p:nvPr>
        </p:nvSpPr>
        <p:spPr>
          <a:noFill/>
          <a:ln/>
        </p:spPr>
        <p:txBody>
          <a:bodyPr lIns="96627" tIns="48314" rIns="96627" bIns="48314"/>
          <a:lstStyle/>
          <a:p>
            <a:r>
              <a:rPr lang="en-US" smtClean="0"/>
              <a:t>The big difference here is in:</a:t>
            </a:r>
          </a:p>
          <a:p>
            <a:pPr>
              <a:buFontTx/>
              <a:buChar char="-"/>
            </a:pPr>
            <a:r>
              <a:rPr lang="en-US" smtClean="0"/>
              <a:t>Scale: move pallets vs. packages</a:t>
            </a:r>
          </a:p>
          <a:p>
            <a:pPr>
              <a:buFontTx/>
              <a:buChar char="-"/>
            </a:pPr>
            <a:r>
              <a:rPr lang="en-US" smtClean="0"/>
              <a:t>Scope: deliver only to about 100 supermarkets in Chicago area (Jewell, Dominics) or to 10,000-100,000 homes.</a:t>
            </a:r>
          </a:p>
          <a:p>
            <a:endParaRPr lang="en-US" smtClean="0"/>
          </a:p>
          <a:p>
            <a:r>
              <a:rPr lang="en-US" smtClean="0"/>
              <a:t>Old: To get an idea of the cost side, let’s look at a more detailed breakdown of activities. In a tradional model you get into your car, drive to the store, pick your goods and take them away with you. Your goods got to the store in a big truck that came from the warehouse. Now how about Webvan in its new Chicago operation? You no longer need your car – Webvan delivers to you in its trucks. The truck picks up your presorted order from a bigger truck in the staging area in the Loop, and those trucks came from a warehouse in Northville. The circle size represents scale, and as of now the warehouse is the size of a typical retail store (although they hope to make it much bigger).Presumably the money is coming from the little warehouse and no retail stores.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5715" name="Rectangle 3"/>
          <p:cNvSpPr>
            <a:spLocks noGrp="1" noChangeArrowheads="1"/>
          </p:cNvSpPr>
          <p:nvPr>
            <p:ph type="dt" sz="quarter" idx="1"/>
          </p:nvPr>
        </p:nvSpPr>
        <p:spPr>
          <a:noFill/>
        </p:spPr>
        <p:txBody>
          <a:bodyPr/>
          <a:lstStyle/>
          <a:p>
            <a:pPr defTabSz="965200"/>
            <a:fld id="{82E22930-624B-4CD1-A065-BE2B506FFBDB}" type="datetime1">
              <a:rPr lang="en-US" smtClean="0"/>
              <a:pPr defTabSz="965200"/>
              <a:t>1/9/2011</a:t>
            </a:fld>
            <a:endParaRPr lang="en-US" smtClean="0"/>
          </a:p>
        </p:txBody>
      </p:sp>
      <p:sp>
        <p:nvSpPr>
          <p:cNvPr id="115716" name="Rectangle 6"/>
          <p:cNvSpPr>
            <a:spLocks noGrp="1" noChangeArrowheads="1"/>
          </p:cNvSpPr>
          <p:nvPr>
            <p:ph type="ftr" sz="quarter" idx="4"/>
          </p:nvPr>
        </p:nvSpPr>
        <p:spPr>
          <a:noFill/>
        </p:spPr>
        <p:txBody>
          <a:bodyPr/>
          <a:lstStyle/>
          <a:p>
            <a:pPr defTabSz="965200"/>
            <a:r>
              <a:rPr lang="en-US" smtClean="0"/>
              <a:t>© Van Mieghem</a:t>
            </a:r>
          </a:p>
        </p:txBody>
      </p:sp>
      <p:sp>
        <p:nvSpPr>
          <p:cNvPr id="115717" name="Rectangle 2"/>
          <p:cNvSpPr>
            <a:spLocks noGrp="1" noRot="1" noChangeAspect="1" noChangeArrowheads="1" noTextEdit="1"/>
          </p:cNvSpPr>
          <p:nvPr>
            <p:ph type="sldImg"/>
          </p:nvPr>
        </p:nvSpPr>
        <p:spPr>
          <a:ln/>
        </p:spPr>
      </p:sp>
      <p:sp>
        <p:nvSpPr>
          <p:cNvPr id="115718" name="Rectangle 3"/>
          <p:cNvSpPr>
            <a:spLocks noGrp="1" noChangeArrowheads="1"/>
          </p:cNvSpPr>
          <p:nvPr>
            <p:ph type="body" idx="1"/>
          </p:nvPr>
        </p:nvSpPr>
        <p:spPr>
          <a:noFill/>
          <a:ln/>
        </p:spPr>
        <p:txBody>
          <a:bodyPr/>
          <a:lstStyle/>
          <a:p>
            <a:r>
              <a:rPr lang="en-US" smtClean="0"/>
              <a:t>Should your mass customized process fit your strategy?</a:t>
            </a:r>
          </a:p>
          <a:p>
            <a:r>
              <a:rPr lang="en-US" smtClean="0"/>
              <a:t>Dilbert of Monday 10/31/2005 (Halloween)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6739" name="Rectangle 3"/>
          <p:cNvSpPr>
            <a:spLocks noGrp="1" noChangeArrowheads="1"/>
          </p:cNvSpPr>
          <p:nvPr>
            <p:ph type="dt" sz="quarter" idx="1"/>
          </p:nvPr>
        </p:nvSpPr>
        <p:spPr>
          <a:noFill/>
        </p:spPr>
        <p:txBody>
          <a:bodyPr/>
          <a:lstStyle/>
          <a:p>
            <a:pPr defTabSz="965200"/>
            <a:fld id="{4AE6AE72-F83E-48BE-ACF5-683162B44700}" type="datetime1">
              <a:rPr lang="en-US" smtClean="0"/>
              <a:pPr defTabSz="965200"/>
              <a:t>1/9/2011</a:t>
            </a:fld>
            <a:endParaRPr lang="en-US" smtClean="0"/>
          </a:p>
        </p:txBody>
      </p:sp>
      <p:sp>
        <p:nvSpPr>
          <p:cNvPr id="116740" name="Rectangle 6"/>
          <p:cNvSpPr>
            <a:spLocks noGrp="1" noChangeArrowheads="1"/>
          </p:cNvSpPr>
          <p:nvPr>
            <p:ph type="ftr" sz="quarter" idx="4"/>
          </p:nvPr>
        </p:nvSpPr>
        <p:spPr>
          <a:noFill/>
        </p:spPr>
        <p:txBody>
          <a:bodyPr/>
          <a:lstStyle/>
          <a:p>
            <a:pPr defTabSz="965200"/>
            <a:r>
              <a:rPr lang="en-US" smtClean="0"/>
              <a:t>© Van Mieghem</a:t>
            </a:r>
          </a:p>
        </p:txBody>
      </p:sp>
      <p:sp>
        <p:nvSpPr>
          <p:cNvPr id="116741"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850" indent="-196850">
              <a:defRPr/>
            </a:pPr>
            <a:r>
              <a:rPr lang="en-US" dirty="0" smtClean="0"/>
              <a:t>People quickly think of Internet-businesses as mass customization but that need not be. Let’s first look at conventional channels that mass customize. </a:t>
            </a:r>
            <a:r>
              <a:rPr lang="en-US" i="1" dirty="0" smtClean="0"/>
              <a:t>Give me a mass customizer of </a:t>
            </a:r>
          </a:p>
          <a:p>
            <a:pPr marL="196850" indent="-196850">
              <a:buFontTx/>
              <a:buAutoNum type="arabicPeriod"/>
              <a:defRPr/>
            </a:pPr>
            <a:r>
              <a:rPr lang="en-US" dirty="0" smtClean="0"/>
              <a:t> </a:t>
            </a:r>
            <a:r>
              <a:rPr lang="en-US" i="1" dirty="0" smtClean="0"/>
              <a:t>goods? </a:t>
            </a:r>
            <a:r>
              <a:rPr lang="en-US" dirty="0" smtClean="0"/>
              <a:t>Mercedes (most European cars), paint at Home Depot, bicycle ordered within your measurement, </a:t>
            </a:r>
          </a:p>
          <a:p>
            <a:pPr marL="196850" indent="-196850">
              <a:buFontTx/>
              <a:buAutoNum type="arabicPeriod"/>
              <a:defRPr/>
            </a:pPr>
            <a:r>
              <a:rPr lang="en-US" dirty="0" smtClean="0"/>
              <a:t> </a:t>
            </a:r>
            <a:r>
              <a:rPr lang="en-US" i="1" dirty="0" smtClean="0"/>
              <a:t>service? </a:t>
            </a:r>
            <a:r>
              <a:rPr lang="en-US" dirty="0" smtClean="0"/>
              <a:t>HR Block tax preparation, Café Kellogg sandwiches, restaurant</a:t>
            </a:r>
          </a:p>
          <a:p>
            <a:pPr marL="196850" indent="-196850">
              <a:buFontTx/>
              <a:buAutoNum type="arabicPeriod"/>
              <a:defRPr/>
            </a:pPr>
            <a:endParaRPr lang="en-US" dirty="0" smtClean="0"/>
          </a:p>
          <a:p>
            <a:pPr marL="196850" indent="-196850">
              <a:defRPr/>
            </a:pPr>
            <a:r>
              <a:rPr lang="en-US" dirty="0" smtClean="0"/>
              <a:t>What’s common: a FIXED yet flexible flow process that can accommodate variety within bounds</a:t>
            </a:r>
          </a:p>
          <a:p>
            <a:pPr marL="196850" indent="-196850">
              <a:buFontTx/>
              <a:buAutoNum type="arabicPeriod"/>
              <a:defRPr/>
            </a:pPr>
            <a:endParaRPr lang="en-US" dirty="0" smtClean="0"/>
          </a:p>
          <a:p>
            <a:pPr marL="196850" indent="-196850">
              <a:defRPr/>
            </a:pPr>
            <a:r>
              <a:rPr lang="en-US" dirty="0" smtClean="0"/>
              <a:t>Internet:</a:t>
            </a:r>
          </a:p>
          <a:p>
            <a:pPr marL="196850" indent="-196850">
              <a:buFontTx/>
              <a:buAutoNum type="arabicPeriod"/>
              <a:defRPr/>
            </a:pPr>
            <a:r>
              <a:rPr lang="en-US" dirty="0" smtClean="0"/>
              <a:t> </a:t>
            </a:r>
            <a:r>
              <a:rPr lang="en-US" i="1" dirty="0" smtClean="0"/>
              <a:t>goods: </a:t>
            </a:r>
            <a:r>
              <a:rPr lang="en-US" dirty="0" smtClean="0"/>
              <a:t>Dell, Build-a-Bear, bags.com, timbuk2</a:t>
            </a:r>
          </a:p>
          <a:p>
            <a:pPr marL="196850" lvl="2" indent="-196850">
              <a:buFontTx/>
              <a:buAutoNum type="arabicPeriod"/>
              <a:defRPr/>
            </a:pPr>
            <a:r>
              <a:rPr lang="en-US" dirty="0" smtClean="0"/>
              <a:t> </a:t>
            </a:r>
            <a:r>
              <a:rPr lang="en-US" i="1" dirty="0" smtClean="0"/>
              <a:t>services: Peapod! </a:t>
            </a:r>
            <a:r>
              <a:rPr lang="en-US" sz="800" b="1" dirty="0" smtClean="0"/>
              <a:t>Bookends (book publish on demand), </a:t>
            </a:r>
            <a:r>
              <a:rPr lang="en-US" sz="800" dirty="0" smtClean="0"/>
              <a:t>Peapod: every delivered bag of goods is customized; route-mapping on the internet</a:t>
            </a:r>
          </a:p>
          <a:p>
            <a:pPr marL="196850" indent="-196850">
              <a:defRPr/>
            </a:pPr>
            <a:endParaRPr lang="en-US" dirty="0" smtClean="0"/>
          </a:p>
          <a:p>
            <a:pPr marL="196850" indent="-196850">
              <a:buFontTx/>
              <a:buAutoNum type="arabicPeriod"/>
              <a:defRPr/>
            </a:pPr>
            <a:endParaRPr lang="en-US" dirty="0" smtClean="0"/>
          </a:p>
          <a:p>
            <a:pPr marL="196850" indent="-196850">
              <a:buFont typeface="Wingdings" pitchFamily="2" charset="2"/>
              <a:buChar char="Ø"/>
              <a:defRPr/>
            </a:pPr>
            <a:r>
              <a:rPr lang="en-US" dirty="0" smtClean="0"/>
              <a:t>“It’s not really mass production that shoppers are looking to escape; it’s mass products.” </a:t>
            </a:r>
          </a:p>
          <a:p>
            <a:pPr marL="654050" lvl="1" indent="-196850">
              <a:buFont typeface="Wingdings" pitchFamily="2" charset="2"/>
              <a:buChar char="§"/>
              <a:defRPr/>
            </a:pPr>
            <a:r>
              <a:rPr lang="en-US" dirty="0" smtClean="0"/>
              <a:t>Counter example: iPod’s and </a:t>
            </a:r>
            <a:r>
              <a:rPr lang="en-US" dirty="0" err="1" smtClean="0"/>
              <a:t>iPhones</a:t>
            </a:r>
            <a:r>
              <a:rPr lang="en-US" dirty="0" smtClean="0"/>
              <a:t>: Apple does not do any customization!</a:t>
            </a:r>
          </a:p>
          <a:p>
            <a:pPr marL="654050" lvl="1" indent="-196850">
              <a:buFont typeface="Wingdings" pitchFamily="2" charset="2"/>
              <a:buChar char="§"/>
              <a:defRPr/>
            </a:pPr>
            <a:endParaRPr lang="en-US" dirty="0" smtClean="0"/>
          </a:p>
          <a:p>
            <a:pPr marL="177800" indent="-177800">
              <a:lnSpc>
                <a:spcPct val="80000"/>
              </a:lnSpc>
              <a:buFontTx/>
              <a:buChar char="•"/>
              <a:defRPr/>
            </a:pPr>
            <a:r>
              <a:rPr lang="en-US" sz="1050" i="1" dirty="0" smtClean="0"/>
              <a:t>Question: in what sense is mass customization different from regular grocery shopping?  </a:t>
            </a:r>
          </a:p>
          <a:p>
            <a:pPr marL="177800" indent="-177800">
              <a:lnSpc>
                <a:spcPct val="80000"/>
              </a:lnSpc>
              <a:buFontTx/>
              <a:buChar char="•"/>
              <a:defRPr/>
            </a:pPr>
            <a:r>
              <a:rPr lang="en-US" sz="1050" dirty="0" smtClean="0"/>
              <a:t>(Answer: it depends where you draw the process boundaries. Traditionally, if you exclude the customer then the process offers choice, but the </a:t>
            </a:r>
            <a:r>
              <a:rPr lang="en-US" sz="1050" b="1" dirty="0" smtClean="0"/>
              <a:t>process nor the service </a:t>
            </a:r>
            <a:r>
              <a:rPr lang="en-US" sz="1050" dirty="0" smtClean="0"/>
              <a:t>is tailored to the customer’s wishes so it’s not MC. Yet it’s a matter of definition: If you include the customer into the process, then it is the customer who does the ATO and it is MC. The key distinction thus is not in the choice offered, but how the process is tailored to the choice and what you include in the choice.)</a:t>
            </a:r>
            <a:endParaRPr lang="en-US" sz="1050" i="1" dirty="0" smtClean="0"/>
          </a:p>
          <a:p>
            <a:pPr marL="196850" indent="-196850">
              <a:buFont typeface="Wingdings" pitchFamily="2" charset="2"/>
              <a:buChar char="§"/>
              <a:defRPr/>
            </a:pPr>
            <a:endParaRPr lang="en-US" dirty="0" smtClean="0"/>
          </a:p>
          <a:p>
            <a:pPr marL="196850" indent="-196850">
              <a:buFontTx/>
              <a:buAutoNum type="arabicPeriod"/>
              <a:defRPr/>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7763" name="Rectangle 3"/>
          <p:cNvSpPr>
            <a:spLocks noGrp="1" noChangeArrowheads="1"/>
          </p:cNvSpPr>
          <p:nvPr>
            <p:ph type="dt" sz="quarter" idx="1"/>
          </p:nvPr>
        </p:nvSpPr>
        <p:spPr>
          <a:noFill/>
        </p:spPr>
        <p:txBody>
          <a:bodyPr/>
          <a:lstStyle/>
          <a:p>
            <a:pPr defTabSz="965200"/>
            <a:fld id="{19322D37-89F2-4D57-82BD-E15D71853510}" type="datetime1">
              <a:rPr lang="en-US" smtClean="0"/>
              <a:pPr defTabSz="965200"/>
              <a:t>1/9/2011</a:t>
            </a:fld>
            <a:endParaRPr lang="en-US" smtClean="0"/>
          </a:p>
        </p:txBody>
      </p:sp>
      <p:sp>
        <p:nvSpPr>
          <p:cNvPr id="117764" name="Rectangle 6"/>
          <p:cNvSpPr>
            <a:spLocks noGrp="1" noChangeArrowheads="1"/>
          </p:cNvSpPr>
          <p:nvPr>
            <p:ph type="ftr" sz="quarter" idx="4"/>
          </p:nvPr>
        </p:nvSpPr>
        <p:spPr>
          <a:noFill/>
        </p:spPr>
        <p:txBody>
          <a:bodyPr/>
          <a:lstStyle/>
          <a:p>
            <a:pPr defTabSz="965200"/>
            <a:r>
              <a:rPr lang="en-US" smtClean="0"/>
              <a:t>© Van Mieghem</a:t>
            </a:r>
          </a:p>
        </p:txBody>
      </p:sp>
      <p:sp>
        <p:nvSpPr>
          <p:cNvPr id="117765" name="Rectangle 2"/>
          <p:cNvSpPr>
            <a:spLocks noGrp="1" noRot="1" noChangeAspect="1" noChangeArrowheads="1" noTextEdit="1"/>
          </p:cNvSpPr>
          <p:nvPr>
            <p:ph type="sldImg"/>
          </p:nvPr>
        </p:nvSpPr>
        <p:spPr>
          <a:ln/>
        </p:spPr>
      </p:sp>
      <p:sp>
        <p:nvSpPr>
          <p:cNvPr id="117766" name="Rectangle 3"/>
          <p:cNvSpPr>
            <a:spLocks noGrp="1" noChangeArrowheads="1"/>
          </p:cNvSpPr>
          <p:nvPr>
            <p:ph type="body" idx="1"/>
          </p:nvPr>
        </p:nvSpPr>
        <p:spPr>
          <a:xfrm>
            <a:off x="241300" y="3997325"/>
            <a:ext cx="6832600" cy="5603875"/>
          </a:xfrm>
          <a:noFill/>
          <a:ln/>
        </p:spPr>
        <p:txBody>
          <a:bodyPr/>
          <a:lstStyle/>
          <a:p>
            <a:pPr marL="196850" indent="-196850">
              <a:lnSpc>
                <a:spcPct val="90000"/>
              </a:lnSpc>
            </a:pPr>
            <a:r>
              <a:rPr lang="en-US" sz="900" smtClean="0"/>
              <a:t>Show website (check whether any links changed!)</a:t>
            </a:r>
          </a:p>
          <a:p>
            <a:pPr marL="196850" indent="-196850">
              <a:lnSpc>
                <a:spcPct val="90000"/>
              </a:lnSpc>
              <a:buFontTx/>
              <a:buAutoNum type="arabicPeriod"/>
            </a:pPr>
            <a:r>
              <a:rPr lang="en-US" sz="900" smtClean="0"/>
              <a:t>Show messenger bags, laptop, etc. </a:t>
            </a:r>
          </a:p>
          <a:p>
            <a:pPr marL="196850" indent="-196850">
              <a:lnSpc>
                <a:spcPct val="90000"/>
              </a:lnSpc>
              <a:buFontTx/>
              <a:buAutoNum type="arabicPeriod"/>
            </a:pPr>
            <a:r>
              <a:rPr lang="en-US" sz="900" smtClean="0"/>
              <a:t>Then show “Build your own”</a:t>
            </a:r>
          </a:p>
          <a:p>
            <a:pPr marL="196850" indent="-196850">
              <a:lnSpc>
                <a:spcPct val="90000"/>
              </a:lnSpc>
              <a:buFontTx/>
              <a:buAutoNum type="arabicPeriod"/>
            </a:pPr>
            <a:r>
              <a:rPr lang="en-US" sz="900" smtClean="0"/>
              <a:t>Then go under “Service” and “Products FQA” (see below)</a:t>
            </a:r>
          </a:p>
          <a:p>
            <a:pPr marL="196850" indent="-196850">
              <a:lnSpc>
                <a:spcPct val="90000"/>
              </a:lnSpc>
              <a:buFontTx/>
              <a:buAutoNum type="arabicPeriod"/>
            </a:pPr>
            <a:r>
              <a:rPr lang="en-US" sz="900" smtClean="0"/>
              <a:t>Last, go under “Service” and “about Timbuk 2” to talk about where there manufacturing is happening and China outsourcing (see below)</a:t>
            </a:r>
          </a:p>
          <a:p>
            <a:pPr marL="196850" indent="-196850">
              <a:lnSpc>
                <a:spcPct val="90000"/>
              </a:lnSpc>
              <a:buFontTx/>
              <a:buAutoNum type="arabicPeriod"/>
            </a:pPr>
            <a:endParaRPr lang="en-US" sz="900" smtClean="0"/>
          </a:p>
          <a:p>
            <a:pPr marL="196850" indent="-196850">
              <a:lnSpc>
                <a:spcPct val="90000"/>
              </a:lnSpc>
            </a:pPr>
            <a:r>
              <a:rPr lang="en-US" sz="900" smtClean="0"/>
              <a:t>A major issue w/ mass customization is to control variety, which Timbuk2 does well: </a:t>
            </a:r>
          </a:p>
          <a:p>
            <a:pPr marL="196850" indent="-196850">
              <a:lnSpc>
                <a:spcPct val="90000"/>
              </a:lnSpc>
            </a:pPr>
            <a:r>
              <a:rPr lang="en-US" sz="900" smtClean="0"/>
              <a:t>Go under customer service &gt; products to show:</a:t>
            </a:r>
          </a:p>
          <a:p>
            <a:pPr marL="196850" indent="-196850">
              <a:lnSpc>
                <a:spcPct val="90000"/>
              </a:lnSpc>
            </a:pPr>
            <a:r>
              <a:rPr lang="en-US" sz="900" smtClean="0"/>
              <a:t>http://www.timbuk2.com/tb2/faqproducts.t2#custom</a:t>
            </a:r>
          </a:p>
          <a:p>
            <a:pPr marL="196850" indent="-196850">
              <a:lnSpc>
                <a:spcPct val="90000"/>
              </a:lnSpc>
            </a:pPr>
            <a:endParaRPr lang="en-US" sz="900" smtClean="0"/>
          </a:p>
          <a:p>
            <a:pPr marL="196850" indent="-196850">
              <a:lnSpc>
                <a:spcPct val="90000"/>
              </a:lnSpc>
            </a:pPr>
            <a:r>
              <a:rPr lang="en-US" sz="900" b="1" smtClean="0"/>
              <a:t>Can I add custom features to a bag I already have?</a:t>
            </a:r>
          </a:p>
          <a:p>
            <a:pPr marL="196850" indent="-196850">
              <a:lnSpc>
                <a:spcPct val="90000"/>
              </a:lnSpc>
            </a:pPr>
            <a:r>
              <a:rPr lang="en-US" sz="900" smtClean="0"/>
              <a:t>Sorry, no. The custom features that we offer are sewn into the bag as it's made. To add those items to a finished bag would require complete disassembly, which would take far more time than making a completely new bag.</a:t>
            </a:r>
            <a:endParaRPr lang="en-US" sz="900" b="1" smtClean="0"/>
          </a:p>
          <a:p>
            <a:pPr marL="196850" indent="-196850">
              <a:lnSpc>
                <a:spcPct val="90000"/>
              </a:lnSpc>
            </a:pPr>
            <a:r>
              <a:rPr lang="en-US" sz="900" b="1" smtClean="0"/>
              <a:t>Can I have extra pockets (straps, etc.) sewn into a custom bag?</a:t>
            </a:r>
          </a:p>
          <a:p>
            <a:pPr marL="196850" indent="-196850">
              <a:lnSpc>
                <a:spcPct val="90000"/>
              </a:lnSpc>
            </a:pPr>
            <a:r>
              <a:rPr lang="en-US" sz="900" smtClean="0"/>
              <a:t>Again, efficiency requires us to say 'No.' See, our production process (called "Mass Customization") is designed so that we can offer you a </a:t>
            </a:r>
            <a:r>
              <a:rPr lang="en-US" sz="900" b="1" smtClean="0">
                <a:solidFill>
                  <a:srgbClr val="FF0000"/>
                </a:solidFill>
              </a:rPr>
              <a:t>large variety of specific, predetermined options</a:t>
            </a:r>
            <a:r>
              <a:rPr lang="en-US" sz="900" smtClean="0"/>
              <a:t> that you can use to customize your bag. To design and produce anything that falls outside these options would easily make the bags cost double or triple their current price. </a:t>
            </a:r>
          </a:p>
          <a:p>
            <a:pPr marL="196850" indent="-196850">
              <a:lnSpc>
                <a:spcPct val="90000"/>
              </a:lnSpc>
            </a:pPr>
            <a:r>
              <a:rPr lang="en-US" sz="900" smtClean="0"/>
              <a:t>Old (until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900" b="1" smtClean="0"/>
          </a:p>
          <a:p>
            <a:pPr marL="196850" indent="-196850">
              <a:lnSpc>
                <a:spcPct val="90000"/>
              </a:lnSpc>
            </a:pPr>
            <a:r>
              <a:rPr lang="en-US" sz="900" b="1" smtClean="0"/>
              <a:t>Can you make me a bag with 4 or 5 panels instead of just 3?</a:t>
            </a:r>
          </a:p>
          <a:p>
            <a:pPr marL="196850" indent="-196850">
              <a:lnSpc>
                <a:spcPct val="90000"/>
              </a:lnSpc>
            </a:pPr>
            <a:r>
              <a:rPr lang="en-US" sz="900" smtClean="0"/>
              <a:t>Old( until 2004): Hell, no! See previous question.</a:t>
            </a:r>
          </a:p>
          <a:p>
            <a:pPr marL="196850" indent="-196850">
              <a:lnSpc>
                <a:spcPct val="90000"/>
              </a:lnSpc>
            </a:pPr>
            <a:endParaRPr lang="en-US" sz="900" smtClean="0"/>
          </a:p>
          <a:p>
            <a:pPr marL="196850" indent="-196850">
              <a:lnSpc>
                <a:spcPct val="90000"/>
              </a:lnSpc>
            </a:pPr>
            <a:r>
              <a:rPr lang="en-US" sz="900" b="1" smtClean="0"/>
              <a:t>Manufacturing Philosophy</a:t>
            </a:r>
          </a:p>
          <a:p>
            <a:pPr marL="196850" indent="-196850">
              <a:lnSpc>
                <a:spcPct val="90000"/>
              </a:lnSpc>
            </a:pPr>
            <a:r>
              <a:rPr lang="en-US" sz="900" b="1" smtClean="0"/>
              <a:t>What's this I hear about Timbuk2 bags "Made in China"?</a:t>
            </a:r>
            <a:r>
              <a:rPr lang="en-US" sz="900" smtClean="0"/>
              <a:t/>
            </a:r>
            <a:br>
              <a:rPr lang="en-US" sz="900" smtClean="0"/>
            </a:br>
            <a:r>
              <a:rPr lang="en-US" sz="900" smtClean="0"/>
              <a:t>Yes, it's true. Timbuk2 is making some of its new products in China. We realize this may concern some of our longstanding customers, so let us explain. </a:t>
            </a:r>
          </a:p>
          <a:p>
            <a:pPr marL="196850" indent="-196850">
              <a:lnSpc>
                <a:spcPct val="90000"/>
              </a:lnSpc>
            </a:pPr>
            <a:endParaRPr lang="en-US" sz="900" smtClean="0"/>
          </a:p>
          <a:p>
            <a:pPr marL="196850" indent="-196850">
              <a:lnSpc>
                <a:spcPct val="90000"/>
              </a:lnSpc>
            </a:pPr>
            <a:r>
              <a:rPr lang="en-US" sz="900" smtClean="0"/>
              <a:t>Could talk about how to link standard (all laptop) and customized (messenger) bags to assets:</a:t>
            </a:r>
          </a:p>
          <a:p>
            <a:pPr marL="196850" indent="-196850">
              <a:lnSpc>
                <a:spcPct val="90000"/>
              </a:lnSpc>
              <a:buFontTx/>
              <a:buAutoNum type="arabicPeriod"/>
            </a:pPr>
            <a:r>
              <a:rPr lang="en-US" sz="900" smtClean="0"/>
              <a:t>Local SFO flexible process: for customized. But can go further and do mixed production: prioritize customized (lead time) but </a:t>
            </a:r>
            <a:r>
              <a:rPr lang="en-US" sz="900" b="1" i="1" smtClean="0"/>
              <a:t>spackle </a:t>
            </a:r>
            <a:r>
              <a:rPr lang="en-US" sz="900" smtClean="0"/>
              <a:t>(fill excess capacity with standard to smooth utilization)</a:t>
            </a:r>
          </a:p>
          <a:p>
            <a:pPr marL="196850" indent="-196850">
              <a:lnSpc>
                <a:spcPct val="90000"/>
              </a:lnSpc>
              <a:buFontTx/>
              <a:buAutoNum type="arabicPeriod"/>
            </a:pPr>
            <a:r>
              <a:rPr lang="en-US" sz="900" smtClean="0"/>
              <a:t>Offshore China process: cheap for standard.</a:t>
            </a:r>
            <a:br>
              <a:rPr lang="en-US" sz="900" smtClean="0"/>
            </a:br>
            <a:endParaRPr lang="en-US" sz="90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8787" name="Rectangle 3"/>
          <p:cNvSpPr>
            <a:spLocks noGrp="1" noChangeArrowheads="1"/>
          </p:cNvSpPr>
          <p:nvPr>
            <p:ph type="dt" sz="quarter" idx="1"/>
          </p:nvPr>
        </p:nvSpPr>
        <p:spPr>
          <a:noFill/>
        </p:spPr>
        <p:txBody>
          <a:bodyPr/>
          <a:lstStyle/>
          <a:p>
            <a:pPr defTabSz="965200"/>
            <a:fld id="{F8AF94B3-31E9-4CC4-9F51-38D8D6797E70}" type="datetime1">
              <a:rPr lang="en-US" smtClean="0"/>
              <a:pPr defTabSz="965200"/>
              <a:t>1/9/2011</a:t>
            </a:fld>
            <a:endParaRPr lang="en-US" smtClean="0"/>
          </a:p>
        </p:txBody>
      </p:sp>
      <p:sp>
        <p:nvSpPr>
          <p:cNvPr id="118788" name="Rectangle 6"/>
          <p:cNvSpPr>
            <a:spLocks noGrp="1" noChangeArrowheads="1"/>
          </p:cNvSpPr>
          <p:nvPr>
            <p:ph type="ftr" sz="quarter" idx="4"/>
          </p:nvPr>
        </p:nvSpPr>
        <p:spPr>
          <a:noFill/>
        </p:spPr>
        <p:txBody>
          <a:bodyPr/>
          <a:lstStyle/>
          <a:p>
            <a:pPr defTabSz="965200"/>
            <a:r>
              <a:rPr lang="en-US" smtClean="0"/>
              <a:t>© Van Mieghem</a:t>
            </a:r>
          </a:p>
        </p:txBody>
      </p:sp>
      <p:sp>
        <p:nvSpPr>
          <p:cNvPr id="118789" name="Rectangle 2"/>
          <p:cNvSpPr>
            <a:spLocks noGrp="1" noRot="1" noChangeAspect="1" noChangeArrowheads="1" noTextEdit="1"/>
          </p:cNvSpPr>
          <p:nvPr>
            <p:ph type="sldImg"/>
          </p:nvPr>
        </p:nvSpPr>
        <p:spPr>
          <a:ln/>
        </p:spPr>
      </p:sp>
      <p:sp>
        <p:nvSpPr>
          <p:cNvPr id="11879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first, these are all service companies.  Strictly speaking, they do not manufacture. </a:t>
            </a:r>
          </a:p>
          <a:p>
            <a:endParaRPr lang="en-US" dirty="0" smtClean="0"/>
          </a:p>
          <a:p>
            <a:r>
              <a:rPr lang="en-US" dirty="0" smtClean="0"/>
              <a:t>Give students 10 minutes in pairs or triplets.</a:t>
            </a:r>
          </a:p>
          <a:p>
            <a:endParaRPr lang="en-US" dirty="0" smtClean="0"/>
          </a:p>
          <a:p>
            <a:r>
              <a:rPr lang="en-US" dirty="0" smtClean="0"/>
              <a:t>C Dell</a:t>
            </a:r>
          </a:p>
          <a:p>
            <a:r>
              <a:rPr lang="en-US" dirty="0" smtClean="0"/>
              <a:t>H Darden restaurants</a:t>
            </a:r>
          </a:p>
          <a:p>
            <a:r>
              <a:rPr lang="en-US" dirty="0" smtClean="0"/>
              <a:t>I Kroger</a:t>
            </a:r>
          </a:p>
          <a:p>
            <a:r>
              <a:rPr lang="en-US" dirty="0" smtClean="0"/>
              <a:t>N Citigroup</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19811" name="Rectangle 3"/>
          <p:cNvSpPr>
            <a:spLocks noGrp="1" noChangeArrowheads="1"/>
          </p:cNvSpPr>
          <p:nvPr>
            <p:ph type="dt" sz="quarter" idx="1"/>
          </p:nvPr>
        </p:nvSpPr>
        <p:spPr>
          <a:noFill/>
        </p:spPr>
        <p:txBody>
          <a:bodyPr/>
          <a:lstStyle/>
          <a:p>
            <a:pPr defTabSz="965200"/>
            <a:fld id="{B6A4606F-72EB-42A6-80C8-71B63059B39E}" type="datetime1">
              <a:rPr lang="en-US" smtClean="0"/>
              <a:pPr defTabSz="965200"/>
              <a:t>1/9/2011</a:t>
            </a:fld>
            <a:endParaRPr lang="en-US" smtClean="0"/>
          </a:p>
        </p:txBody>
      </p:sp>
      <p:sp>
        <p:nvSpPr>
          <p:cNvPr id="119812" name="Rectangle 6"/>
          <p:cNvSpPr>
            <a:spLocks noGrp="1" noChangeArrowheads="1"/>
          </p:cNvSpPr>
          <p:nvPr>
            <p:ph type="ftr" sz="quarter" idx="4"/>
          </p:nvPr>
        </p:nvSpPr>
        <p:spPr>
          <a:noFill/>
        </p:spPr>
        <p:txBody>
          <a:bodyPr/>
          <a:lstStyle/>
          <a:p>
            <a:pPr defTabSz="965200"/>
            <a:r>
              <a:rPr lang="en-US" smtClean="0"/>
              <a:t>© Van Mieghem</a:t>
            </a:r>
          </a:p>
        </p:txBody>
      </p:sp>
      <p:sp>
        <p:nvSpPr>
          <p:cNvPr id="119813" name="Rectangle 2"/>
          <p:cNvSpPr>
            <a:spLocks noGrp="1" noRot="1" noChangeAspect="1" noChangeArrowheads="1" noTextEdit="1"/>
          </p:cNvSpPr>
          <p:nvPr>
            <p:ph type="sldImg"/>
          </p:nvPr>
        </p:nvSpPr>
        <p:spPr>
          <a:ln/>
        </p:spPr>
      </p:sp>
      <p:sp>
        <p:nvSpPr>
          <p:cNvPr id="119814" name="Rectangle 3"/>
          <p:cNvSpPr>
            <a:spLocks noGrp="1" noChangeArrowheads="1"/>
          </p:cNvSpPr>
          <p:nvPr>
            <p:ph type="body" idx="1"/>
          </p:nvPr>
        </p:nvSpPr>
        <p:spPr>
          <a:noFill/>
          <a:ln/>
        </p:spPr>
        <p:txBody>
          <a:bodyPr/>
          <a:lstStyle/>
          <a:p>
            <a:pPr marL="177800" indent="-177800">
              <a:lnSpc>
                <a:spcPct val="80000"/>
              </a:lnSpc>
            </a:pPr>
            <a:r>
              <a:rPr lang="en-US" sz="900" smtClean="0"/>
              <a:t>Write in figure: </a:t>
            </a:r>
          </a:p>
          <a:p>
            <a:pPr marL="177800" indent="-177800">
              <a:lnSpc>
                <a:spcPct val="80000"/>
              </a:lnSpc>
            </a:pPr>
            <a:r>
              <a:rPr lang="en-US" sz="900" smtClean="0"/>
              <a:t>	Custom = custom shapers of surfboard; custom tailor. &gt; limit choices to go to MC</a:t>
            </a:r>
          </a:p>
          <a:p>
            <a:pPr marL="177800" indent="-177800">
              <a:lnSpc>
                <a:spcPct val="80000"/>
              </a:lnSpc>
            </a:pPr>
            <a:r>
              <a:rPr lang="en-US" sz="900" smtClean="0"/>
              <a:t>	Standard = MTS boards (Surftech) or suits, Henry Ford. &gt; increase flex to go to MC</a:t>
            </a:r>
          </a:p>
          <a:p>
            <a:pPr marL="177800" indent="-177800">
              <a:lnSpc>
                <a:spcPct val="80000"/>
              </a:lnSpc>
            </a:pPr>
            <a:r>
              <a:rPr lang="en-US" sz="900" smtClean="0"/>
              <a:t>	MC = standard process, yet it allows for parameters set by customers.</a:t>
            </a:r>
          </a:p>
          <a:p>
            <a:pPr marL="177800" indent="-177800">
              <a:lnSpc>
                <a:spcPct val="80000"/>
              </a:lnSpc>
            </a:pPr>
            <a:endParaRPr lang="en-US" sz="900" smtClean="0"/>
          </a:p>
          <a:p>
            <a:pPr marL="177800" indent="-177800">
              <a:lnSpc>
                <a:spcPct val="80000"/>
              </a:lnSpc>
            </a:pPr>
            <a:r>
              <a:rPr lang="en-US" sz="900" smtClean="0"/>
              <a:t>MC is a compromise between mass production and full custom work:</a:t>
            </a:r>
          </a:p>
          <a:p>
            <a:pPr marL="650875" lvl="1" indent="-177800">
              <a:lnSpc>
                <a:spcPct val="80000"/>
              </a:lnSpc>
              <a:buFontTx/>
              <a:buChar char="•"/>
            </a:pPr>
            <a:r>
              <a:rPr lang="en-US" sz="900" smtClean="0"/>
              <a:t>Constrain customization to a pre-set range = large variety of specific, predetermined choices</a:t>
            </a:r>
          </a:p>
          <a:p>
            <a:pPr marL="650875" lvl="1" indent="-177800">
              <a:lnSpc>
                <a:spcPct val="80000"/>
              </a:lnSpc>
              <a:buFontTx/>
              <a:buChar char="•"/>
            </a:pPr>
            <a:r>
              <a:rPr lang="en-US" sz="900" smtClean="0"/>
              <a:t>In such manner that it can be delivered with a limited amount of flexibility on a flexible but standardized </a:t>
            </a:r>
            <a:r>
              <a:rPr lang="en-US" sz="900" b="1" smtClean="0"/>
              <a:t>flow shop </a:t>
            </a:r>
            <a:r>
              <a:rPr lang="en-US" sz="900" smtClean="0"/>
              <a:t>process = “commoditized variety/flexibility”</a:t>
            </a:r>
          </a:p>
          <a:p>
            <a:pPr marL="650875" lvl="1" indent="-177800">
              <a:lnSpc>
                <a:spcPct val="80000"/>
              </a:lnSpc>
              <a:buFontTx/>
              <a:buChar char="•"/>
            </a:pPr>
            <a:r>
              <a:rPr lang="en-US" sz="900" smtClean="0"/>
              <a:t>The key here is in “flexible flow” which is a compromise between a job shop and a single-flow shop. In contrast to a job shop, the flow shop process is fixed: it allows a finite number of “routes”.</a:t>
            </a:r>
          </a:p>
          <a:p>
            <a:pPr marL="650875" lvl="1" indent="-177800">
              <a:lnSpc>
                <a:spcPct val="80000"/>
              </a:lnSpc>
              <a:buFontTx/>
              <a:buChar char="•"/>
            </a:pPr>
            <a:r>
              <a:rPr lang="en-US" sz="900" smtClean="0"/>
              <a:t>Link to asset types: MC is better than a “linear combination” of job shop and standard flow shop b/c it typically is obtained not through a linear combination of two focused capacity sources, but through a single flexible asset that:</a:t>
            </a:r>
          </a:p>
          <a:p>
            <a:pPr marL="650875" lvl="1" indent="-177800">
              <a:lnSpc>
                <a:spcPct val="80000"/>
              </a:lnSpc>
              <a:buFontTx/>
              <a:buAutoNum type="arabicPeriod"/>
            </a:pPr>
            <a:r>
              <a:rPr lang="en-US" sz="900" smtClean="0"/>
              <a:t>Using some postponement and product tricks described in next slide to process MC.</a:t>
            </a:r>
          </a:p>
          <a:p>
            <a:pPr marL="650875" lvl="1" indent="-177800">
              <a:lnSpc>
                <a:spcPct val="80000"/>
              </a:lnSpc>
              <a:buFontTx/>
              <a:buAutoNum type="arabicPeriod"/>
            </a:pPr>
            <a:r>
              <a:rPr lang="en-US" sz="900" smtClean="0"/>
              <a:t>It could even produce both MC (MTO) and standard MTS goods using “spackling” mode: prioritize MTO and fill up remaining capacity with MTS so as to attain a smooth “spackled” end schedule. (See Schmidt &amp; Cattani)</a:t>
            </a:r>
          </a:p>
          <a:p>
            <a:pPr marL="177800" indent="-177800">
              <a:lnSpc>
                <a:spcPct val="80000"/>
              </a:lnSpc>
            </a:pPr>
            <a:endParaRPr lang="en-US" sz="900" smtClean="0"/>
          </a:p>
          <a:p>
            <a:pPr marL="177800" indent="-177800">
              <a:lnSpc>
                <a:spcPct val="80000"/>
              </a:lnSpc>
              <a:buFontTx/>
              <a:buChar char="•"/>
            </a:pPr>
            <a:endParaRPr lang="en-US" sz="900" smtClean="0"/>
          </a:p>
          <a:p>
            <a:pPr marL="177800" indent="-177800">
              <a:lnSpc>
                <a:spcPct val="80000"/>
              </a:lnSpc>
            </a:pPr>
            <a:r>
              <a:rPr lang="en-US" sz="900" smtClean="0"/>
              <a:t>Benefits: (http://www.build-to-order-consulting.com/mc.htm or "</a:t>
            </a:r>
            <a:r>
              <a:rPr lang="en-US" sz="900" b="1" smtClean="0"/>
              <a:t>Build-to-Order &amp; Mass Customization; the Ultimate Supply Chain Management and Lean Manufacturing Strategy</a:t>
            </a:r>
            <a:r>
              <a:rPr lang="en-US" sz="900" smtClean="0"/>
              <a:t> </a:t>
            </a:r>
            <a:r>
              <a:rPr lang="en-US" sz="900" b="1" i="1" smtClean="0"/>
              <a:t>for Low-Cost On-Demand Production without Forecasts or Inventory,"</a:t>
            </a:r>
            <a:r>
              <a:rPr lang="en-US" sz="900" b="1" smtClean="0"/>
              <a:t> </a:t>
            </a:r>
            <a:r>
              <a:rPr lang="en-US" sz="900" smtClean="0"/>
              <a:t>by Dr. David M. Anderson, (2004, CIM Press, 805-924-0200), Hardbound, 520 pages, ISBN 1-878072-30-7; $49.95. )</a:t>
            </a:r>
          </a:p>
          <a:p>
            <a:pPr marL="177800" indent="-177800">
              <a:lnSpc>
                <a:spcPct val="80000"/>
              </a:lnSpc>
            </a:pPr>
            <a:r>
              <a:rPr lang="en-US" sz="900" smtClean="0"/>
              <a:t>The biggest appeals of mass customization are being able to </a:t>
            </a:r>
          </a:p>
          <a:p>
            <a:pPr marL="177800" indent="-177800">
              <a:lnSpc>
                <a:spcPct val="80000"/>
              </a:lnSpc>
              <a:buFontTx/>
              <a:buAutoNum type="arabicParenBoth"/>
            </a:pPr>
            <a:r>
              <a:rPr lang="en-US" sz="900" u="sng" smtClean="0"/>
              <a:t>provide customized goods</a:t>
            </a:r>
            <a:r>
              <a:rPr lang="en-US" sz="900" smtClean="0"/>
              <a:t>, </a:t>
            </a:r>
          </a:p>
          <a:p>
            <a:pPr marL="177800" indent="-177800">
              <a:lnSpc>
                <a:spcPct val="80000"/>
              </a:lnSpc>
              <a:buFontTx/>
              <a:buAutoNum type="arabicParenBoth"/>
            </a:pPr>
            <a:r>
              <a:rPr lang="en-US" sz="900" smtClean="0"/>
              <a:t> quickly resupply stores with standard products that have just been sold with </a:t>
            </a:r>
            <a:r>
              <a:rPr lang="en-US" sz="900" smtClean="0">
                <a:hlinkClick r:id="rId3"/>
              </a:rPr>
              <a:t>built-to-order replacements</a:t>
            </a:r>
            <a:r>
              <a:rPr lang="en-US" sz="900" smtClean="0"/>
              <a:t>, and </a:t>
            </a:r>
          </a:p>
          <a:p>
            <a:pPr marL="177800" indent="-177800">
              <a:lnSpc>
                <a:spcPct val="80000"/>
              </a:lnSpc>
              <a:buFontTx/>
              <a:buAutoNum type="arabicParenBoth"/>
            </a:pPr>
            <a:r>
              <a:rPr lang="en-US" sz="900" smtClean="0"/>
              <a:t>, for industrial suppliers, to be able to respond on-demand to assemblers’ pull signals, which may be part of the spontaneous supply chain for the first two cases.  [JVM: this has nothing to do with MC, but only MTO]</a:t>
            </a:r>
          </a:p>
          <a:p>
            <a:pPr marL="177800" indent="-177800">
              <a:lnSpc>
                <a:spcPct val="80000"/>
              </a:lnSpc>
            </a:pPr>
            <a:endParaRPr lang="en-US" sz="900" smtClean="0"/>
          </a:p>
          <a:p>
            <a:pPr marL="177800" indent="-177800">
              <a:lnSpc>
                <a:spcPct val="80000"/>
              </a:lnSpc>
            </a:pPr>
            <a:r>
              <a:rPr lang="en-US" sz="900" smtClean="0"/>
              <a:t>Downsides:  No matter how advanced the technology and possibilities go, there will always be some quantity of products that are simple made one way in one size for all interested customers.  This is true for several reasons including that:</a:t>
            </a:r>
          </a:p>
          <a:p>
            <a:pPr marL="177800" indent="-177800">
              <a:lnSpc>
                <a:spcPct val="80000"/>
              </a:lnSpc>
              <a:buFontTx/>
              <a:buChar char="•"/>
            </a:pPr>
            <a:r>
              <a:rPr lang="en-US" sz="900" smtClean="0"/>
              <a:t>Mass customized goods compete with standard goods which may be available right now at stores or dealers. For all of the above benefits to accrue, speed is imperative to minimize </a:t>
            </a:r>
            <a:r>
              <a:rPr lang="en-US" sz="900" u="sng" smtClean="0"/>
              <a:t>mass customization’s biggest vulnerability: waiting</a:t>
            </a:r>
            <a:r>
              <a:rPr lang="en-US" sz="900" smtClean="0"/>
              <a:t>. </a:t>
            </a:r>
          </a:p>
          <a:p>
            <a:pPr marL="177800" indent="-177800">
              <a:lnSpc>
                <a:spcPct val="80000"/>
              </a:lnSpc>
              <a:buFontTx/>
              <a:buChar char="•"/>
            </a:pPr>
            <a:r>
              <a:rPr lang="en-US" sz="900" u="sng" smtClean="0"/>
              <a:t>people love to shop in stores, always have and always will</a:t>
            </a:r>
            <a:r>
              <a:rPr lang="en-US" sz="900" smtClean="0"/>
              <a:t>. Some products (like a computer) will have so many different permutations, it will be impossible for a company to offer all of them in a retail setting. </a:t>
            </a:r>
          </a:p>
          <a:p>
            <a:pPr marL="177800" indent="-177800">
              <a:lnSpc>
                <a:spcPct val="80000"/>
              </a:lnSpc>
              <a:buFontTx/>
              <a:buChar char="•"/>
            </a:pPr>
            <a:r>
              <a:rPr lang="en-US" sz="900" u="sng" smtClean="0"/>
              <a:t>some folks don’t want choices</a:t>
            </a:r>
            <a:r>
              <a:rPr lang="en-US" sz="900" smtClean="0"/>
              <a:t>. Customizing products will not only put more demand on the consumer to take part of process, it may even be off-putting to some. Designers alike will likely take issue with wanting their products to go on the market untouched and unscathed (imagine if someone chose a square headlight option on the VW bug, or asked for an iMac in matte back).  </a:t>
            </a:r>
            <a:r>
              <a:rPr lang="en-US" sz="900" i="1" smtClean="0"/>
              <a:t>Talk about jam experiement: 36sku, 3% sales v. 6 SKUs 33%.</a:t>
            </a:r>
            <a:endParaRPr lang="en-US" sz="900" smtClean="0"/>
          </a:p>
          <a:p>
            <a:pPr marL="177800" indent="-177800">
              <a:lnSpc>
                <a:spcPct val="80000"/>
              </a:lnSpc>
              <a:buFontTx/>
              <a:buChar char="•"/>
            </a:pPr>
            <a:r>
              <a:rPr lang="en-US" sz="900" smtClean="0"/>
              <a:t>Offering flexibility usually translates into a </a:t>
            </a:r>
            <a:r>
              <a:rPr lang="en-US" sz="900" u="sng" smtClean="0"/>
              <a:t>sharp rise in cost of delivery</a:t>
            </a:r>
            <a:r>
              <a:rPr lang="en-US" sz="900" smtClean="0"/>
              <a:t> because of tremendous </a:t>
            </a:r>
            <a:r>
              <a:rPr lang="en-US" sz="900" u="sng" smtClean="0"/>
              <a:t>increase in variability and underutilization of assets</a:t>
            </a:r>
            <a:endParaRPr lang="en-US" sz="90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0835" name="Rectangle 3"/>
          <p:cNvSpPr>
            <a:spLocks noGrp="1" noChangeArrowheads="1"/>
          </p:cNvSpPr>
          <p:nvPr>
            <p:ph type="dt" sz="quarter" idx="1"/>
          </p:nvPr>
        </p:nvSpPr>
        <p:spPr>
          <a:noFill/>
        </p:spPr>
        <p:txBody>
          <a:bodyPr/>
          <a:lstStyle/>
          <a:p>
            <a:pPr defTabSz="965200"/>
            <a:fld id="{AB2E02A9-B5FB-4C5C-9C0E-3778A9A3C0E0}" type="datetime1">
              <a:rPr lang="en-US" smtClean="0"/>
              <a:pPr defTabSz="965200"/>
              <a:t>1/9/2011</a:t>
            </a:fld>
            <a:endParaRPr lang="en-US" smtClean="0"/>
          </a:p>
        </p:txBody>
      </p:sp>
      <p:sp>
        <p:nvSpPr>
          <p:cNvPr id="120836" name="Rectangle 6"/>
          <p:cNvSpPr>
            <a:spLocks noGrp="1" noChangeArrowheads="1"/>
          </p:cNvSpPr>
          <p:nvPr>
            <p:ph type="ftr" sz="quarter" idx="4"/>
          </p:nvPr>
        </p:nvSpPr>
        <p:spPr>
          <a:noFill/>
        </p:spPr>
        <p:txBody>
          <a:bodyPr/>
          <a:lstStyle/>
          <a:p>
            <a:pPr defTabSz="965200"/>
            <a:r>
              <a:rPr lang="en-US" smtClean="0"/>
              <a:t>© Van Mieghem</a:t>
            </a:r>
          </a:p>
        </p:txBody>
      </p:sp>
      <p:sp>
        <p:nvSpPr>
          <p:cNvPr id="120837" name="Rectangle 2"/>
          <p:cNvSpPr>
            <a:spLocks noGrp="1" noRot="1" noChangeAspect="1" noChangeArrowheads="1" noTextEdit="1"/>
          </p:cNvSpPr>
          <p:nvPr>
            <p:ph type="sldImg"/>
          </p:nvPr>
        </p:nvSpPr>
        <p:spPr>
          <a:ln/>
        </p:spPr>
      </p:sp>
      <p:sp>
        <p:nvSpPr>
          <p:cNvPr id="120838" name="Rectangle 3"/>
          <p:cNvSpPr>
            <a:spLocks noGrp="1" noChangeArrowheads="1"/>
          </p:cNvSpPr>
          <p:nvPr>
            <p:ph type="body" idx="1"/>
          </p:nvPr>
        </p:nvSpPr>
        <p:spPr>
          <a:xfrm>
            <a:off x="241300" y="3844925"/>
            <a:ext cx="6832600" cy="5532438"/>
          </a:xfrm>
          <a:noFill/>
          <a:ln/>
        </p:spPr>
        <p:txBody>
          <a:bodyPr/>
          <a:lstStyle/>
          <a:p>
            <a:r>
              <a:rPr lang="en-US" sz="900" smtClean="0"/>
              <a:t>Product:</a:t>
            </a:r>
          </a:p>
          <a:p>
            <a:r>
              <a:rPr lang="en-US" sz="900" smtClean="0"/>
              <a:t>For fast and easy production, mass customization products should be </a:t>
            </a:r>
            <a:r>
              <a:rPr lang="en-US" sz="900" smtClean="0">
                <a:hlinkClick r:id="rId3"/>
              </a:rPr>
              <a:t>d</a:t>
            </a:r>
            <a:r>
              <a:rPr lang="en-US" sz="900" i="1" smtClean="0">
                <a:hlinkClick r:id="rId3"/>
              </a:rPr>
              <a:t>esigned for manufacturability</a:t>
            </a:r>
            <a:r>
              <a:rPr lang="en-US" sz="900" i="1" smtClean="0"/>
              <a:t>.4  </a:t>
            </a:r>
            <a:r>
              <a:rPr lang="en-US" sz="900" smtClean="0"/>
              <a:t>A key element of DFM is designing for lean production, build-to-order, and mass customization.  Products should be developed in synergistic product </a:t>
            </a:r>
            <a:r>
              <a:rPr lang="en-US" sz="900" i="1" smtClean="0"/>
              <a:t>families</a:t>
            </a:r>
            <a:r>
              <a:rPr lang="en-US" sz="900" smtClean="0"/>
              <a:t> and be designed around aggressively standardized parts and materials, designed for no setup, and designed for CNC programmable machine tools. </a:t>
            </a:r>
          </a:p>
          <a:p>
            <a:endParaRPr lang="en-US" sz="900" smtClean="0"/>
          </a:p>
          <a:p>
            <a:r>
              <a:rPr lang="en-US" sz="900" b="1" smtClean="0">
                <a:hlinkClick r:id="rId4"/>
              </a:rPr>
              <a:t>Standardization</a:t>
            </a:r>
            <a:r>
              <a:rPr lang="en-US" sz="900" b="1" smtClean="0"/>
              <a:t>. </a:t>
            </a:r>
            <a:r>
              <a:rPr lang="en-US" sz="900" smtClean="0"/>
              <a:t>Most products are designed around too many different parts and materials for mass customization. Ironically, a rampant proliferation of parts is quite unnecessary, but occurs simply because standardization is not emphasized. Part and material variety can be easily reduced with standardization techniques by one or two orders of magnitude!3  </a:t>
            </a:r>
          </a:p>
          <a:p>
            <a:endParaRPr lang="en-US" sz="900" smtClean="0"/>
          </a:p>
          <a:p>
            <a:r>
              <a:rPr lang="en-US" sz="900" b="1" smtClean="0"/>
              <a:t>How Products are Customized: see my Flex chapter</a:t>
            </a:r>
          </a:p>
          <a:p>
            <a:r>
              <a:rPr lang="en-US" sz="900" smtClean="0"/>
              <a:t>Standard &gt; common part/platform &gt; modular.  Orthogonal = adaptable design (reversible/adjustable or irreversible/dimensional)</a:t>
            </a:r>
          </a:p>
          <a:p>
            <a:r>
              <a:rPr lang="en-US" sz="900" smtClean="0">
                <a:solidFill>
                  <a:srgbClr val="FF0000"/>
                </a:solidFill>
              </a:rPr>
              <a:t>Stress that these are orthogonal dimensions. Give examples.</a:t>
            </a:r>
          </a:p>
          <a:p>
            <a:r>
              <a:rPr lang="en-US" sz="900" smtClean="0"/>
              <a:t>Rationalized standardization example: If one can design the product in 10 components, each of which have 5 options, and preferences for each components’ option is roughly “independent” and “equally likely,” then this relatively small menu provides de-facto mass customization</a:t>
            </a:r>
          </a:p>
          <a:p>
            <a:endParaRPr lang="en-US" sz="900" b="1" smtClean="0"/>
          </a:p>
          <a:p>
            <a:r>
              <a:rPr lang="en-US" sz="900" b="1" smtClean="0"/>
              <a:t>Modular Customization. </a:t>
            </a:r>
            <a:r>
              <a:rPr lang="en-US" sz="900" smtClean="0"/>
              <a:t>Modules are "building blocks." Usually modules are literally building blocks that can customize a product by assembling various combinations of modules. Examples of modules would include many components in automobiles: engines, transmissions, audio equipment, tire/wheel options, etc. In electronics, modules would include processor boards, power supplies, plug-in integrated circuits, daughter-boards, and disk drives. In software, code could be written in modules (objects) that can be combined into various combinations.</a:t>
            </a:r>
          </a:p>
          <a:p>
            <a:r>
              <a:rPr lang="en-US" sz="900" smtClean="0">
                <a:solidFill>
                  <a:srgbClr val="FF0000"/>
                </a:solidFill>
              </a:rPr>
              <a:t>Example: computers (DELL) = Mix &amp; Match</a:t>
            </a:r>
          </a:p>
          <a:p>
            <a:r>
              <a:rPr lang="en-US" sz="900" b="1" smtClean="0"/>
              <a:t>Adjustable Customization. </a:t>
            </a:r>
            <a:r>
              <a:rPr lang="en-US" sz="900" smtClean="0"/>
              <a:t>Adjustments are a </a:t>
            </a:r>
            <a:r>
              <a:rPr lang="en-US" sz="900" i="1" smtClean="0"/>
              <a:t>reversible</a:t>
            </a:r>
            <a:r>
              <a:rPr lang="en-US" sz="900" smtClean="0"/>
              <a:t> way to customize a product, such as mechanical or electrical adjustments. Adjustments could be infinitely variable. Discrete adjustments, or </a:t>
            </a:r>
            <a:r>
              <a:rPr lang="en-US" sz="900" i="1" smtClean="0"/>
              <a:t>configurations,</a:t>
            </a:r>
            <a:r>
              <a:rPr lang="en-US" sz="900" smtClean="0"/>
              <a:t> would represent few choices, such as those provided by electronic switches, jumpers, cables, or discrete software controlled configurations. These adjustments and configurations make the product </a:t>
            </a:r>
            <a:r>
              <a:rPr lang="en-US" sz="900" i="1" smtClean="0"/>
              <a:t>customizable</a:t>
            </a:r>
            <a:r>
              <a:rPr lang="en-US" sz="900" smtClean="0"/>
              <a:t> by the factory, by dealers, or by customer. Software can be customized by user-defined settings or by </a:t>
            </a:r>
            <a:r>
              <a:rPr lang="en-US" sz="900" i="1" smtClean="0"/>
              <a:t>table driven programming</a:t>
            </a:r>
            <a:r>
              <a:rPr lang="en-US" sz="900" smtClean="0"/>
              <a:t> in which the software is specifically written to accommodate variables that can be customized by entering customer data into a table. The result is customized software that does not does not have to be debugged.6</a:t>
            </a:r>
          </a:p>
          <a:p>
            <a:r>
              <a:rPr lang="en-US" sz="900" smtClean="0">
                <a:solidFill>
                  <a:srgbClr val="FF0000"/>
                </a:solidFill>
              </a:rPr>
              <a:t>Example: customizable SUUNTO watches: the core is fully functional, customize by “turning off features”.</a:t>
            </a:r>
          </a:p>
          <a:p>
            <a:r>
              <a:rPr lang="en-US" sz="900" b="1" smtClean="0"/>
              <a:t>Dimensional Customization. </a:t>
            </a:r>
            <a:r>
              <a:rPr lang="en-US" sz="900" smtClean="0"/>
              <a:t>Dimensional customization involves a </a:t>
            </a:r>
            <a:r>
              <a:rPr lang="en-US" sz="900" i="1" smtClean="0"/>
              <a:t>permanent</a:t>
            </a:r>
            <a:r>
              <a:rPr lang="en-US" sz="900" smtClean="0"/>
              <a:t> cutting-to-fit, mixing, or tailoring. Dimensional customization could be infinite or have a selection of discrete choices. Examples of infinite dimensional customization would include the tailoring of clothing, drilling holes in bowling balls, grinding eyeglasses, mixing of paints or chemicals, machining metal parts, and the cutting of sheet metal, wire, or tubing. Examples of discrete dimensional customization would be hole punching, and soldering selected electronic components onto a printed circuit board. Dimensionally customized parts can be made automatically on CNC equipment running program instructions that are generated on demand from data that originates in </a:t>
            </a:r>
            <a:r>
              <a:rPr lang="en-US" sz="900" i="1" smtClean="0"/>
              <a:t>parametric CAD</a:t>
            </a:r>
            <a:r>
              <a:rPr lang="en-US" sz="900" smtClean="0"/>
              <a:t> (see discussion below).</a:t>
            </a:r>
          </a:p>
          <a:p>
            <a:r>
              <a:rPr lang="en-US" sz="900" smtClean="0">
                <a:solidFill>
                  <a:srgbClr val="FF0000"/>
                </a:solidFill>
              </a:rPr>
              <a:t>Example: Timbuk2 bags, tailoring, paint mix (once customized, cannot be undone)</a:t>
            </a:r>
          </a:p>
          <a:p>
            <a:r>
              <a:rPr lang="en-US" sz="900" smtClean="0">
                <a:solidFill>
                  <a:srgbClr val="FF0000"/>
                </a:solidFill>
              </a:rPr>
              <a:t>I would say two ways: modular and adjustable, where adjustable is either reversible or not.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1859" name="Rectangle 3"/>
          <p:cNvSpPr>
            <a:spLocks noGrp="1" noChangeArrowheads="1"/>
          </p:cNvSpPr>
          <p:nvPr>
            <p:ph type="dt" sz="quarter" idx="1"/>
          </p:nvPr>
        </p:nvSpPr>
        <p:spPr>
          <a:noFill/>
        </p:spPr>
        <p:txBody>
          <a:bodyPr/>
          <a:lstStyle/>
          <a:p>
            <a:pPr defTabSz="965200"/>
            <a:fld id="{FEC1E790-3940-4F78-B2D4-BFEBE63A5A39}" type="datetime1">
              <a:rPr lang="en-US" smtClean="0"/>
              <a:pPr defTabSz="965200"/>
              <a:t>1/9/2011</a:t>
            </a:fld>
            <a:endParaRPr lang="en-US" smtClean="0"/>
          </a:p>
        </p:txBody>
      </p:sp>
      <p:sp>
        <p:nvSpPr>
          <p:cNvPr id="121860" name="Rectangle 6"/>
          <p:cNvSpPr>
            <a:spLocks noGrp="1" noChangeArrowheads="1"/>
          </p:cNvSpPr>
          <p:nvPr>
            <p:ph type="ftr" sz="quarter" idx="4"/>
          </p:nvPr>
        </p:nvSpPr>
        <p:spPr>
          <a:noFill/>
        </p:spPr>
        <p:txBody>
          <a:bodyPr/>
          <a:lstStyle/>
          <a:p>
            <a:pPr defTabSz="965200"/>
            <a:r>
              <a:rPr lang="en-US" smtClean="0"/>
              <a:t>© Van Mieghem</a:t>
            </a:r>
          </a:p>
        </p:txBody>
      </p:sp>
      <p:sp>
        <p:nvSpPr>
          <p:cNvPr id="121861" name="Rectangle 2"/>
          <p:cNvSpPr>
            <a:spLocks noGrp="1" noRot="1" noChangeAspect="1" noChangeArrowheads="1" noTextEdit="1"/>
          </p:cNvSpPr>
          <p:nvPr>
            <p:ph type="sldImg"/>
          </p:nvPr>
        </p:nvSpPr>
        <p:spPr>
          <a:ln/>
        </p:spPr>
      </p:sp>
      <p:sp>
        <p:nvSpPr>
          <p:cNvPr id="121862" name="Rectangle 4"/>
          <p:cNvSpPr>
            <a:spLocks noChangeArrowheads="1"/>
          </p:cNvSpPr>
          <p:nvPr/>
        </p:nvSpPr>
        <p:spPr bwMode="auto">
          <a:xfrm>
            <a:off x="0" y="4772025"/>
            <a:ext cx="3589338" cy="2527300"/>
          </a:xfrm>
          <a:prstGeom prst="rect">
            <a:avLst/>
          </a:prstGeom>
          <a:noFill/>
          <a:ln w="9525">
            <a:noFill/>
            <a:miter lim="800000"/>
            <a:headEnd/>
            <a:tailEnd/>
          </a:ln>
        </p:spPr>
        <p:txBody>
          <a:bodyPr lIns="95791" tIns="47897" rIns="95791" bIns="47897"/>
          <a:lstStyle/>
          <a:p>
            <a:pPr marL="231775" indent="-231775" eaLnBrk="0" hangingPunct="0">
              <a:lnSpc>
                <a:spcPct val="90000"/>
              </a:lnSpc>
              <a:spcBef>
                <a:spcPct val="30000"/>
              </a:spcBef>
            </a:pPr>
            <a:r>
              <a:rPr lang="en-US" sz="800">
                <a:latin typeface="Arial" pitchFamily="34" charset="0"/>
              </a:rPr>
              <a:t>1. </a:t>
            </a:r>
            <a:r>
              <a:rPr lang="en-US" sz="800" i="1">
                <a:latin typeface="Arial" pitchFamily="34" charset="0"/>
              </a:rPr>
              <a:t>Direct</a:t>
            </a:r>
            <a:r>
              <a:rPr lang="en-US" sz="800">
                <a:latin typeface="Arial" pitchFamily="34" charset="0"/>
              </a:rPr>
              <a:t> contact and sales: shrink the supply chain</a:t>
            </a:r>
          </a:p>
          <a:p>
            <a:pPr marL="522288" lvl="1" indent="-171450" eaLnBrk="0" hangingPunct="0">
              <a:lnSpc>
                <a:spcPct val="90000"/>
              </a:lnSpc>
              <a:spcBef>
                <a:spcPct val="30000"/>
              </a:spcBef>
            </a:pPr>
            <a:r>
              <a:rPr lang="en-US" sz="800">
                <a:latin typeface="Arial" pitchFamily="34" charset="0"/>
              </a:rPr>
              <a:t>0	Higher margins from eliminating intermediaries</a:t>
            </a:r>
          </a:p>
          <a:p>
            <a:pPr marL="231775" indent="-231775" eaLnBrk="0" hangingPunct="0">
              <a:lnSpc>
                <a:spcPct val="90000"/>
              </a:lnSpc>
              <a:spcBef>
                <a:spcPct val="30000"/>
              </a:spcBef>
            </a:pPr>
            <a:r>
              <a:rPr lang="en-US" sz="800">
                <a:latin typeface="Arial" pitchFamily="34" charset="0"/>
              </a:rPr>
              <a:t>2. On-line information allows:</a:t>
            </a:r>
          </a:p>
          <a:p>
            <a:pPr marL="522288" lvl="1" indent="-171450" eaLnBrk="0" hangingPunct="0">
              <a:lnSpc>
                <a:spcPct val="90000"/>
              </a:lnSpc>
              <a:spcBef>
                <a:spcPct val="30000"/>
              </a:spcBef>
            </a:pPr>
            <a:r>
              <a:rPr lang="en-US" sz="800">
                <a:solidFill>
                  <a:srgbClr val="33CC33"/>
                </a:solidFill>
                <a:latin typeface="Arial" pitchFamily="34" charset="0"/>
              </a:rPr>
              <a:t>+ Flexibility on price, product portfolio and promotions</a:t>
            </a:r>
          </a:p>
          <a:p>
            <a:pPr marL="522288" lvl="1" indent="-171450" eaLnBrk="0" hangingPunct="0">
              <a:lnSpc>
                <a:spcPct val="90000"/>
              </a:lnSpc>
              <a:spcBef>
                <a:spcPct val="30000"/>
              </a:spcBef>
            </a:pPr>
            <a:r>
              <a:rPr lang="en-US" sz="800">
                <a:solidFill>
                  <a:srgbClr val="33CC33"/>
                </a:solidFill>
                <a:latin typeface="Arial" pitchFamily="34" charset="0"/>
              </a:rPr>
              <a:t>- Wider product portfolio: specialty items</a:t>
            </a:r>
          </a:p>
          <a:p>
            <a:pPr marL="522288" lvl="1" indent="-171450" eaLnBrk="0" hangingPunct="0">
              <a:lnSpc>
                <a:spcPct val="90000"/>
              </a:lnSpc>
              <a:spcBef>
                <a:spcPct val="30000"/>
              </a:spcBef>
            </a:pPr>
            <a:r>
              <a:rPr lang="en-US" sz="800">
                <a:latin typeface="Arial" pitchFamily="34" charset="0"/>
              </a:rPr>
              <a:t>-	Faster time to market</a:t>
            </a:r>
          </a:p>
          <a:p>
            <a:pPr marL="231775" indent="-231775" eaLnBrk="0" hangingPunct="0">
              <a:lnSpc>
                <a:spcPct val="90000"/>
              </a:lnSpc>
              <a:spcBef>
                <a:spcPct val="30000"/>
              </a:spcBef>
            </a:pPr>
            <a:r>
              <a:rPr lang="en-US" sz="800">
                <a:latin typeface="Arial" pitchFamily="34" charset="0"/>
              </a:rPr>
              <a:t>3. On-line negotiations of prices and contract terms:</a:t>
            </a:r>
          </a:p>
          <a:p>
            <a:pPr marL="522288" lvl="1" indent="-171450" eaLnBrk="0" hangingPunct="0">
              <a:lnSpc>
                <a:spcPct val="90000"/>
              </a:lnSpc>
              <a:spcBef>
                <a:spcPct val="30000"/>
              </a:spcBef>
            </a:pPr>
            <a:r>
              <a:rPr lang="en-US" sz="800">
                <a:solidFill>
                  <a:srgbClr val="33CC33"/>
                </a:solidFill>
                <a:latin typeface="Arial" pitchFamily="34" charset="0"/>
              </a:rPr>
              <a:t>+ Price and Service customization: menus, shopping lists</a:t>
            </a:r>
          </a:p>
          <a:p>
            <a:pPr marL="522288" lvl="1" indent="-171450" eaLnBrk="0" hangingPunct="0">
              <a:lnSpc>
                <a:spcPct val="90000"/>
              </a:lnSpc>
              <a:spcBef>
                <a:spcPct val="30000"/>
              </a:spcBef>
            </a:pPr>
            <a:r>
              <a:rPr lang="en-US" sz="800">
                <a:solidFill>
                  <a:srgbClr val="FF0000"/>
                </a:solidFill>
                <a:latin typeface="Arial" pitchFamily="34" charset="0"/>
              </a:rPr>
              <a:t>0 Downward price pressure due to increased competition</a:t>
            </a:r>
          </a:p>
          <a:p>
            <a:pPr marL="231775" indent="-231775" eaLnBrk="0" hangingPunct="0">
              <a:lnSpc>
                <a:spcPct val="90000"/>
              </a:lnSpc>
              <a:spcBef>
                <a:spcPct val="30000"/>
              </a:spcBef>
            </a:pPr>
            <a:r>
              <a:rPr lang="en-US" sz="800">
                <a:latin typeface="Arial" pitchFamily="34" charset="0"/>
              </a:rPr>
              <a:t>4. Order placement and tracking: </a:t>
            </a:r>
          </a:p>
          <a:p>
            <a:pPr marL="522288" lvl="1" indent="-171450" eaLnBrk="0" hangingPunct="0">
              <a:lnSpc>
                <a:spcPct val="90000"/>
              </a:lnSpc>
              <a:spcBef>
                <a:spcPct val="30000"/>
              </a:spcBef>
            </a:pPr>
            <a:r>
              <a:rPr lang="en-US" sz="800">
                <a:solidFill>
                  <a:srgbClr val="33CC33"/>
                </a:solidFill>
                <a:latin typeface="Arial" pitchFamily="34" charset="0"/>
              </a:rPr>
              <a:t>++ Access at anytime from any place: convenience</a:t>
            </a:r>
          </a:p>
          <a:p>
            <a:pPr marL="231775" indent="-231775" eaLnBrk="0" hangingPunct="0">
              <a:lnSpc>
                <a:spcPct val="90000"/>
              </a:lnSpc>
              <a:spcBef>
                <a:spcPct val="30000"/>
              </a:spcBef>
            </a:pPr>
            <a:r>
              <a:rPr lang="en-US" sz="800">
                <a:latin typeface="Arial" pitchFamily="34" charset="0"/>
              </a:rPr>
              <a:t>5. Fulfillment: </a:t>
            </a:r>
            <a:r>
              <a:rPr lang="en-US" sz="800" i="1">
                <a:latin typeface="Arial" pitchFamily="34" charset="0"/>
              </a:rPr>
              <a:t>they bring it!</a:t>
            </a:r>
            <a:endParaRPr lang="en-US" sz="800">
              <a:latin typeface="Arial" pitchFamily="34" charset="0"/>
            </a:endParaRPr>
          </a:p>
          <a:p>
            <a:pPr marL="522288" lvl="1" indent="-171450" eaLnBrk="0" hangingPunct="0">
              <a:lnSpc>
                <a:spcPct val="90000"/>
              </a:lnSpc>
              <a:spcBef>
                <a:spcPct val="30000"/>
              </a:spcBef>
            </a:pPr>
            <a:r>
              <a:rPr lang="en-US" sz="800">
                <a:latin typeface="Arial" pitchFamily="34" charset="0"/>
              </a:rPr>
              <a:t>0	Increased availability by aggregating information</a:t>
            </a:r>
          </a:p>
          <a:p>
            <a:pPr marL="522288" lvl="1" indent="-171450" eaLnBrk="0" hangingPunct="0">
              <a:lnSpc>
                <a:spcPct val="90000"/>
              </a:lnSpc>
              <a:spcBef>
                <a:spcPct val="30000"/>
              </a:spcBef>
            </a:pPr>
            <a:r>
              <a:rPr lang="en-US" sz="800" b="1">
                <a:solidFill>
                  <a:srgbClr val="FF0000"/>
                </a:solidFill>
                <a:latin typeface="Arial" pitchFamily="34" charset="0"/>
              </a:rPr>
              <a:t>- Longer</a:t>
            </a:r>
            <a:r>
              <a:rPr lang="en-US" sz="800">
                <a:solidFill>
                  <a:srgbClr val="FF0000"/>
                </a:solidFill>
                <a:latin typeface="Arial" pitchFamily="34" charset="0"/>
              </a:rPr>
              <a:t> response time than store</a:t>
            </a:r>
          </a:p>
          <a:p>
            <a:pPr marL="522288" lvl="1" indent="-171450" eaLnBrk="0" hangingPunct="0">
              <a:lnSpc>
                <a:spcPct val="90000"/>
              </a:lnSpc>
              <a:spcBef>
                <a:spcPct val="30000"/>
              </a:spcBef>
            </a:pPr>
            <a:r>
              <a:rPr lang="en-US" sz="800">
                <a:latin typeface="Arial" pitchFamily="34" charset="0"/>
              </a:rPr>
              <a:t>0	Increased choice of delivery options</a:t>
            </a:r>
          </a:p>
          <a:p>
            <a:pPr marL="231775" indent="-231775" eaLnBrk="0" hangingPunct="0">
              <a:lnSpc>
                <a:spcPct val="90000"/>
              </a:lnSpc>
              <a:spcBef>
                <a:spcPct val="30000"/>
              </a:spcBef>
            </a:pPr>
            <a:r>
              <a:rPr lang="en-US" sz="800">
                <a:latin typeface="Arial" pitchFamily="34" charset="0"/>
              </a:rPr>
              <a:t>6. Efficient funds transfer - reduce working capital</a:t>
            </a:r>
          </a:p>
        </p:txBody>
      </p:sp>
      <p:sp>
        <p:nvSpPr>
          <p:cNvPr id="121863" name="Rectangle 5"/>
          <p:cNvSpPr>
            <a:spLocks noChangeArrowheads="1"/>
          </p:cNvSpPr>
          <p:nvPr/>
        </p:nvSpPr>
        <p:spPr bwMode="auto">
          <a:xfrm>
            <a:off x="3192463" y="4789488"/>
            <a:ext cx="4122737" cy="2360612"/>
          </a:xfrm>
          <a:prstGeom prst="rect">
            <a:avLst/>
          </a:prstGeom>
          <a:noFill/>
          <a:ln w="9525">
            <a:noFill/>
            <a:miter lim="800000"/>
            <a:headEnd/>
            <a:tailEnd/>
          </a:ln>
        </p:spPr>
        <p:txBody>
          <a:bodyPr lIns="95791" tIns="47897" rIns="95791" bIns="47897"/>
          <a:lstStyle/>
          <a:p>
            <a:pPr marL="236538" indent="-236538" eaLnBrk="0" hangingPunct="0">
              <a:lnSpc>
                <a:spcPct val="90000"/>
              </a:lnSpc>
              <a:spcBef>
                <a:spcPct val="30000"/>
              </a:spcBef>
            </a:pPr>
            <a:r>
              <a:rPr lang="en-US" sz="800">
                <a:latin typeface="Arial" pitchFamily="34" charset="0"/>
              </a:rPr>
              <a:t>1. Capacity &amp; Facilities: </a:t>
            </a:r>
          </a:p>
          <a:p>
            <a:pPr marL="512763" lvl="1" indent="-157163" eaLnBrk="0" hangingPunct="0">
              <a:lnSpc>
                <a:spcPct val="90000"/>
              </a:lnSpc>
              <a:spcBef>
                <a:spcPct val="30000"/>
              </a:spcBef>
            </a:pPr>
            <a:r>
              <a:rPr lang="en-US" sz="800">
                <a:solidFill>
                  <a:srgbClr val="33CC33"/>
                </a:solidFill>
                <a:latin typeface="Arial" pitchFamily="34" charset="0"/>
              </a:rPr>
              <a:t>+ Site costs: eliminate intermediaries or retail and distribution sites: </a:t>
            </a:r>
            <a:r>
              <a:rPr lang="en-US" sz="1000" i="1">
                <a:solidFill>
                  <a:srgbClr val="33CC33"/>
                </a:solidFill>
              </a:rPr>
              <a:t>– </a:t>
            </a:r>
            <a:r>
              <a:rPr lang="en-US" sz="1000">
                <a:solidFill>
                  <a:srgbClr val="33CC33"/>
                </a:solidFill>
                <a:latin typeface="Symbol" pitchFamily="18" charset="2"/>
              </a:rPr>
              <a:t>D</a:t>
            </a:r>
            <a:r>
              <a:rPr lang="en-US" sz="1000" i="1">
                <a:solidFill>
                  <a:srgbClr val="33CC33"/>
                </a:solidFill>
              </a:rPr>
              <a:t>C</a:t>
            </a:r>
            <a:r>
              <a:rPr lang="en-US" sz="1000" baseline="-25000">
                <a:solidFill>
                  <a:srgbClr val="33CC33"/>
                </a:solidFill>
              </a:rPr>
              <a:t>no retail stores</a:t>
            </a:r>
            <a:endParaRPr lang="en-US" sz="800">
              <a:solidFill>
                <a:srgbClr val="33CC33"/>
              </a:solidFill>
              <a:latin typeface="Arial" pitchFamily="34" charset="0"/>
            </a:endParaRPr>
          </a:p>
          <a:p>
            <a:pPr marL="512763" lvl="1" indent="-157163" eaLnBrk="0" hangingPunct="0">
              <a:lnSpc>
                <a:spcPct val="90000"/>
              </a:lnSpc>
              <a:spcBef>
                <a:spcPct val="30000"/>
              </a:spcBef>
            </a:pPr>
            <a:r>
              <a:rPr lang="en-US" sz="800">
                <a:solidFill>
                  <a:srgbClr val="FF0000"/>
                </a:solidFill>
                <a:latin typeface="Arial" pitchFamily="34" charset="0"/>
              </a:rPr>
              <a:t>- Processing costs: customer participation, smooth capacity req’s: </a:t>
            </a:r>
            <a:r>
              <a:rPr lang="en-US" sz="1000" i="1">
                <a:solidFill>
                  <a:srgbClr val="FF0000"/>
                </a:solidFill>
              </a:rPr>
              <a:t>+ </a:t>
            </a:r>
            <a:r>
              <a:rPr lang="en-US" sz="1000">
                <a:solidFill>
                  <a:srgbClr val="FF0000"/>
                </a:solidFill>
                <a:latin typeface="Symbol" pitchFamily="18" charset="2"/>
              </a:rPr>
              <a:t>D</a:t>
            </a:r>
            <a:r>
              <a:rPr lang="en-US" sz="1000" i="1">
                <a:solidFill>
                  <a:srgbClr val="FF0000"/>
                </a:solidFill>
              </a:rPr>
              <a:t>C</a:t>
            </a:r>
            <a:r>
              <a:rPr lang="en-US" sz="1000" baseline="-25000">
                <a:solidFill>
                  <a:srgbClr val="FF0000"/>
                </a:solidFill>
              </a:rPr>
              <a:t>P&amp;P</a:t>
            </a:r>
            <a:endParaRPr lang="en-US" sz="800">
              <a:solidFill>
                <a:srgbClr val="FF0000"/>
              </a:solidFill>
              <a:latin typeface="Arial" pitchFamily="34" charset="0"/>
            </a:endParaRPr>
          </a:p>
          <a:p>
            <a:pPr marL="236538" indent="-236538" eaLnBrk="0" hangingPunct="0">
              <a:lnSpc>
                <a:spcPct val="90000"/>
              </a:lnSpc>
              <a:spcBef>
                <a:spcPct val="30000"/>
              </a:spcBef>
            </a:pPr>
            <a:r>
              <a:rPr lang="en-US" sz="800">
                <a:latin typeface="Arial" pitchFamily="34" charset="0"/>
              </a:rPr>
              <a:t>2. Vertical Integration</a:t>
            </a:r>
          </a:p>
          <a:p>
            <a:pPr marL="512763" lvl="1" indent="-157163" eaLnBrk="0" hangingPunct="0">
              <a:lnSpc>
                <a:spcPct val="90000"/>
              </a:lnSpc>
              <a:spcBef>
                <a:spcPct val="30000"/>
              </a:spcBef>
            </a:pPr>
            <a:r>
              <a:rPr lang="en-US" sz="800">
                <a:latin typeface="Arial" pitchFamily="34" charset="0"/>
              </a:rPr>
              <a:t>- with </a:t>
            </a:r>
            <a:r>
              <a:rPr lang="en-US" sz="800">
                <a:solidFill>
                  <a:srgbClr val="FF0000"/>
                </a:solidFill>
                <a:latin typeface="Arial" pitchFamily="34" charset="0"/>
              </a:rPr>
              <a:t>upstream suppliers</a:t>
            </a:r>
            <a:r>
              <a:rPr lang="en-US" sz="800">
                <a:latin typeface="Arial" pitchFamily="34" charset="0"/>
              </a:rPr>
              <a:t>, production &amp; logistics 	 </a:t>
            </a:r>
            <a:r>
              <a:rPr lang="en-US" sz="800">
                <a:solidFill>
                  <a:srgbClr val="FF3300"/>
                </a:solidFill>
                <a:latin typeface="Symbol" pitchFamily="18" charset="2"/>
              </a:rPr>
              <a:t>+ D</a:t>
            </a:r>
            <a:r>
              <a:rPr lang="en-US" sz="800" i="1">
                <a:solidFill>
                  <a:srgbClr val="FF3300"/>
                </a:solidFill>
              </a:rPr>
              <a:t>C</a:t>
            </a:r>
            <a:r>
              <a:rPr lang="en-US" sz="800" baseline="-25000">
                <a:solidFill>
                  <a:srgbClr val="FF3300"/>
                </a:solidFill>
              </a:rPr>
              <a:t>sourcing</a:t>
            </a:r>
            <a:endParaRPr lang="en-US" sz="600" i="1">
              <a:latin typeface="Arial" pitchFamily="34" charset="0"/>
            </a:endParaRPr>
          </a:p>
          <a:p>
            <a:pPr marL="512763" lvl="1" indent="-157163" eaLnBrk="0" hangingPunct="0">
              <a:lnSpc>
                <a:spcPct val="90000"/>
              </a:lnSpc>
              <a:spcBef>
                <a:spcPct val="30000"/>
              </a:spcBef>
            </a:pPr>
            <a:r>
              <a:rPr lang="en-US" sz="800">
                <a:latin typeface="Arial" pitchFamily="34" charset="0"/>
              </a:rPr>
              <a:t>0	Eliminate intermediaries</a:t>
            </a:r>
          </a:p>
          <a:p>
            <a:pPr marL="236538" indent="-236538" eaLnBrk="0" hangingPunct="0">
              <a:lnSpc>
                <a:spcPct val="90000"/>
              </a:lnSpc>
              <a:spcBef>
                <a:spcPct val="30000"/>
              </a:spcBef>
            </a:pPr>
            <a:r>
              <a:rPr lang="en-US" sz="800">
                <a:latin typeface="Arial" pitchFamily="34" charset="0"/>
              </a:rPr>
              <a:t>3. Network design: Inventory &amp; 			Transportation</a:t>
            </a:r>
          </a:p>
          <a:p>
            <a:pPr marL="512763" lvl="1" indent="-157163" eaLnBrk="0" hangingPunct="0">
              <a:lnSpc>
                <a:spcPct val="90000"/>
              </a:lnSpc>
              <a:spcBef>
                <a:spcPct val="30000"/>
              </a:spcBef>
            </a:pPr>
            <a:r>
              <a:rPr lang="en-US" sz="800">
                <a:latin typeface="Arial" pitchFamily="34" charset="0"/>
              </a:rPr>
              <a:t>0	Reduce cycle stock (geographic centralization)</a:t>
            </a:r>
          </a:p>
          <a:p>
            <a:pPr marL="512763" lvl="1" indent="-157163" eaLnBrk="0" hangingPunct="0">
              <a:lnSpc>
                <a:spcPct val="90000"/>
              </a:lnSpc>
              <a:spcBef>
                <a:spcPct val="30000"/>
              </a:spcBef>
            </a:pPr>
            <a:r>
              <a:rPr lang="en-US" sz="800">
                <a:latin typeface="Arial" pitchFamily="34" charset="0"/>
              </a:rPr>
              <a:t>0	Reduce safety stock (statistical aggregation)</a:t>
            </a:r>
          </a:p>
          <a:p>
            <a:pPr marL="512763" lvl="1" indent="-157163" eaLnBrk="0" hangingPunct="0">
              <a:lnSpc>
                <a:spcPct val="90000"/>
              </a:lnSpc>
              <a:spcBef>
                <a:spcPct val="30000"/>
              </a:spcBef>
            </a:pPr>
            <a:r>
              <a:rPr lang="en-US" sz="800">
                <a:latin typeface="Arial" pitchFamily="34" charset="0"/>
              </a:rPr>
              <a:t>0	Inbound</a:t>
            </a:r>
          </a:p>
          <a:p>
            <a:pPr marL="512763" lvl="1" indent="-157163" eaLnBrk="0" hangingPunct="0">
              <a:lnSpc>
                <a:spcPct val="90000"/>
              </a:lnSpc>
              <a:spcBef>
                <a:spcPct val="30000"/>
              </a:spcBef>
            </a:pPr>
            <a:r>
              <a:rPr lang="en-US" sz="800">
                <a:solidFill>
                  <a:srgbClr val="FF0000"/>
                </a:solidFill>
                <a:latin typeface="Arial" pitchFamily="34" charset="0"/>
              </a:rPr>
              <a:t>- Outbound: </a:t>
            </a:r>
            <a:r>
              <a:rPr lang="en-US" sz="900">
                <a:solidFill>
                  <a:srgbClr val="FF0000"/>
                </a:solidFill>
              </a:rPr>
              <a:t>the</a:t>
            </a:r>
            <a:r>
              <a:rPr lang="en-US" sz="900">
                <a:solidFill>
                  <a:srgbClr val="FF3300"/>
                </a:solidFill>
              </a:rPr>
              <a:t> last mile + it does </a:t>
            </a:r>
            <a:r>
              <a:rPr lang="en-US" sz="900" i="1">
                <a:solidFill>
                  <a:srgbClr val="FF3300"/>
                </a:solidFill>
              </a:rPr>
              <a:t>not </a:t>
            </a:r>
            <a:r>
              <a:rPr lang="en-US" sz="900">
                <a:solidFill>
                  <a:srgbClr val="FF3300"/>
                </a:solidFill>
              </a:rPr>
              <a:t>scale “well”… </a:t>
            </a:r>
            <a:r>
              <a:rPr lang="en-US" sz="900" i="1">
                <a:solidFill>
                  <a:srgbClr val="FF3300"/>
                </a:solidFill>
              </a:rPr>
              <a:t>+ </a:t>
            </a:r>
            <a:r>
              <a:rPr lang="en-US" sz="900">
                <a:solidFill>
                  <a:srgbClr val="FF3300"/>
                </a:solidFill>
                <a:latin typeface="Symbol" pitchFamily="18" charset="2"/>
              </a:rPr>
              <a:t>D</a:t>
            </a:r>
            <a:r>
              <a:rPr lang="en-US" sz="900" i="1">
                <a:solidFill>
                  <a:srgbClr val="FF3300"/>
                </a:solidFill>
              </a:rPr>
              <a:t>C</a:t>
            </a:r>
            <a:r>
              <a:rPr lang="en-US" sz="900" baseline="-25000">
                <a:solidFill>
                  <a:srgbClr val="FF3300"/>
                </a:solidFill>
              </a:rPr>
              <a:t>delivery</a:t>
            </a:r>
            <a:endParaRPr lang="en-US" sz="700">
              <a:latin typeface="Arial" pitchFamily="34" charset="0"/>
            </a:endParaRPr>
          </a:p>
          <a:p>
            <a:pPr marL="236538" indent="-236538" eaLnBrk="0" hangingPunct="0">
              <a:lnSpc>
                <a:spcPct val="90000"/>
              </a:lnSpc>
              <a:spcBef>
                <a:spcPct val="30000"/>
              </a:spcBef>
            </a:pPr>
            <a:r>
              <a:rPr lang="en-US" sz="800">
                <a:latin typeface="Arial" pitchFamily="34" charset="0"/>
              </a:rPr>
              <a:t>4. Technology:</a:t>
            </a:r>
          </a:p>
          <a:p>
            <a:pPr marL="512763" lvl="1" indent="-157163" eaLnBrk="0" hangingPunct="0">
              <a:lnSpc>
                <a:spcPct val="90000"/>
              </a:lnSpc>
              <a:spcBef>
                <a:spcPct val="30000"/>
              </a:spcBef>
            </a:pPr>
            <a:r>
              <a:rPr lang="en-US" sz="800">
                <a:latin typeface="Arial" pitchFamily="34" charset="0"/>
              </a:rPr>
              <a:t>0	Process: postpone product differentiation to after order placement</a:t>
            </a:r>
          </a:p>
          <a:p>
            <a:pPr marL="512763" lvl="1" indent="-157163" eaLnBrk="0" hangingPunct="0">
              <a:lnSpc>
                <a:spcPct val="90000"/>
              </a:lnSpc>
              <a:spcBef>
                <a:spcPct val="30000"/>
              </a:spcBef>
            </a:pPr>
            <a:r>
              <a:rPr lang="en-US" sz="800">
                <a:latin typeface="Arial" pitchFamily="34" charset="0"/>
              </a:rPr>
              <a:t>0	Product: allow modular ATO</a:t>
            </a:r>
          </a:p>
          <a:p>
            <a:pPr marL="236538" indent="-236538" eaLnBrk="0" hangingPunct="0">
              <a:lnSpc>
                <a:spcPct val="90000"/>
              </a:lnSpc>
              <a:spcBef>
                <a:spcPct val="30000"/>
              </a:spcBef>
            </a:pPr>
            <a:r>
              <a:rPr lang="en-US" sz="800">
                <a:latin typeface="Arial" pitchFamily="34" charset="0"/>
              </a:rPr>
              <a:t>5. Coordination and Information</a:t>
            </a:r>
          </a:p>
          <a:p>
            <a:pPr marL="512763" lvl="1" indent="-157163" eaLnBrk="0" hangingPunct="0">
              <a:lnSpc>
                <a:spcPct val="90000"/>
              </a:lnSpc>
              <a:spcBef>
                <a:spcPct val="30000"/>
              </a:spcBef>
            </a:pPr>
            <a:r>
              <a:rPr lang="en-US" sz="800">
                <a:latin typeface="Arial" pitchFamily="34" charset="0"/>
              </a:rPr>
              <a:t>0	automate, improves coordination (bullwhip , planning, forecasting)</a:t>
            </a:r>
          </a:p>
          <a:p>
            <a:pPr marL="236538" indent="-236538" eaLnBrk="0" hangingPunct="0">
              <a:lnSpc>
                <a:spcPct val="90000"/>
              </a:lnSpc>
              <a:spcBef>
                <a:spcPct val="30000"/>
              </a:spcBef>
            </a:pPr>
            <a:endParaRPr lang="en-US" sz="800">
              <a:latin typeface="Arial" pitchFamily="34" charset="0"/>
            </a:endParaRPr>
          </a:p>
        </p:txBody>
      </p:sp>
      <p:sp>
        <p:nvSpPr>
          <p:cNvPr id="121864" name="Text Box 6"/>
          <p:cNvSpPr txBox="1">
            <a:spLocks noChangeArrowheads="1"/>
          </p:cNvSpPr>
          <p:nvPr/>
        </p:nvSpPr>
        <p:spPr bwMode="auto">
          <a:xfrm>
            <a:off x="296863" y="4117975"/>
            <a:ext cx="5711825" cy="5359400"/>
          </a:xfrm>
          <a:prstGeom prst="rect">
            <a:avLst/>
          </a:prstGeom>
          <a:noFill/>
          <a:ln w="9525" algn="ctr">
            <a:noFill/>
            <a:prstDash val="dash"/>
            <a:miter lim="800000"/>
            <a:headEnd/>
            <a:tailEnd/>
          </a:ln>
        </p:spPr>
        <p:txBody>
          <a:bodyPr lIns="95130" tIns="47566" rIns="95130" bIns="47566">
            <a:spAutoFit/>
          </a:bodyPr>
          <a:lstStyle/>
          <a:p>
            <a:pPr defTabSz="950913"/>
            <a:r>
              <a:rPr lang="en-US" sz="1900"/>
              <a:t>Go over each item and ask what impact it has for Peapod.</a:t>
            </a:r>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endParaRPr lang="en-US" sz="1900"/>
          </a:p>
          <a:p>
            <a:pPr defTabSz="950913"/>
            <a:r>
              <a:rPr lang="en-US" sz="1900"/>
              <a:t>&gt; Cost increases. Thus, it must be on value enhancing! To understand, let’s look at the processes involved.</a:t>
            </a:r>
          </a:p>
          <a:p>
            <a:pPr defTabSz="950913"/>
            <a:endParaRPr lang="en-US" sz="1900"/>
          </a:p>
          <a:p>
            <a:pPr defTabSz="950913"/>
            <a:endParaRPr lang="en-US" sz="19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2883" name="Rectangle 3"/>
          <p:cNvSpPr>
            <a:spLocks noGrp="1" noChangeArrowheads="1"/>
          </p:cNvSpPr>
          <p:nvPr>
            <p:ph type="dt" sz="quarter" idx="1"/>
          </p:nvPr>
        </p:nvSpPr>
        <p:spPr>
          <a:noFill/>
        </p:spPr>
        <p:txBody>
          <a:bodyPr/>
          <a:lstStyle/>
          <a:p>
            <a:pPr defTabSz="965200"/>
            <a:fld id="{36354BE1-A537-42DE-AC59-B581EA347C98}" type="datetime1">
              <a:rPr lang="en-US" smtClean="0"/>
              <a:pPr defTabSz="965200"/>
              <a:t>1/9/2011</a:t>
            </a:fld>
            <a:endParaRPr lang="en-US" smtClean="0"/>
          </a:p>
        </p:txBody>
      </p:sp>
      <p:sp>
        <p:nvSpPr>
          <p:cNvPr id="122884" name="Rectangle 6"/>
          <p:cNvSpPr>
            <a:spLocks noGrp="1" noChangeArrowheads="1"/>
          </p:cNvSpPr>
          <p:nvPr>
            <p:ph type="ftr" sz="quarter" idx="4"/>
          </p:nvPr>
        </p:nvSpPr>
        <p:spPr>
          <a:noFill/>
        </p:spPr>
        <p:txBody>
          <a:bodyPr/>
          <a:lstStyle/>
          <a:p>
            <a:pPr defTabSz="965200"/>
            <a:r>
              <a:rPr lang="en-US" smtClean="0"/>
              <a:t>© Van Mieghem</a:t>
            </a:r>
          </a:p>
        </p:txBody>
      </p:sp>
      <p:sp>
        <p:nvSpPr>
          <p:cNvPr id="122885" name="Rectangle 2"/>
          <p:cNvSpPr>
            <a:spLocks noGrp="1" noRot="1" noChangeAspect="1" noChangeArrowheads="1" noTextEdit="1"/>
          </p:cNvSpPr>
          <p:nvPr>
            <p:ph type="sldImg"/>
          </p:nvPr>
        </p:nvSpPr>
        <p:spPr>
          <a:ln/>
        </p:spPr>
      </p:sp>
      <p:sp>
        <p:nvSpPr>
          <p:cNvPr id="122886" name="Rectangle 3"/>
          <p:cNvSpPr>
            <a:spLocks noGrp="1" noChangeArrowheads="1"/>
          </p:cNvSpPr>
          <p:nvPr>
            <p:ph type="body" idx="1"/>
          </p:nvPr>
        </p:nvSpPr>
        <p:spPr>
          <a:noFill/>
          <a:ln/>
        </p:spPr>
        <p:txBody>
          <a:bodyPr/>
          <a:lstStyle/>
          <a:p>
            <a:r>
              <a:rPr lang="en-US" smtClean="0"/>
              <a:t>JVM:</a:t>
            </a:r>
          </a:p>
          <a:p>
            <a:r>
              <a:rPr lang="en-US" smtClean="0"/>
              <a:t>With low cost of flex, you use only 1 asset (a flexible one!) to produce both std &amp; custom. Prioritize custom which must be MTO and fill up remaining capacity with MTS of standard product. The end schedule is </a:t>
            </a:r>
            <a:r>
              <a:rPr lang="en-US" i="1" smtClean="0"/>
              <a:t>smooth </a:t>
            </a:r>
            <a:r>
              <a:rPr lang="en-US" smtClean="0"/>
              <a:t>(“spackled”).</a:t>
            </a:r>
          </a:p>
          <a:p>
            <a:r>
              <a:rPr lang="en-US" smtClean="0"/>
              <a:t>With medium cost of flex, you use two focused assets: a long lead time but cheap for standard (MTS) and a fast but expensive for custom. This you can do even for standard products where than you put base demand into slow cheap asset (perhaps offshored) and volatile part in fast expensive asset. The expensive asset sees a rough &amp; bumpy end schedule (“texturing”, which is what they do at the West coast: splash on stuff to make surface rough &amp; bumpy).</a:t>
            </a:r>
          </a:p>
          <a:p>
            <a:endParaRPr lang="en-US" smtClean="0"/>
          </a:p>
          <a:p>
            <a:r>
              <a:rPr lang="en-US" smtClean="0"/>
              <a:t>With high cost of flex, you try to get as much efficiency from standard in-advance production and postpone the later customization steps = postponement. [I have no idea what advancement is!]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3907" name="Rectangle 3"/>
          <p:cNvSpPr>
            <a:spLocks noGrp="1" noChangeArrowheads="1"/>
          </p:cNvSpPr>
          <p:nvPr>
            <p:ph type="dt" sz="quarter" idx="1"/>
          </p:nvPr>
        </p:nvSpPr>
        <p:spPr>
          <a:noFill/>
        </p:spPr>
        <p:txBody>
          <a:bodyPr/>
          <a:lstStyle/>
          <a:p>
            <a:pPr defTabSz="965200"/>
            <a:fld id="{7762938A-AF24-45EB-BBCF-820905AD98E6}" type="datetime1">
              <a:rPr lang="en-US" smtClean="0"/>
              <a:pPr defTabSz="965200"/>
              <a:t>1/9/2011</a:t>
            </a:fld>
            <a:endParaRPr lang="en-US" smtClean="0"/>
          </a:p>
        </p:txBody>
      </p:sp>
      <p:sp>
        <p:nvSpPr>
          <p:cNvPr id="123908" name="Rectangle 6"/>
          <p:cNvSpPr>
            <a:spLocks noGrp="1" noChangeArrowheads="1"/>
          </p:cNvSpPr>
          <p:nvPr>
            <p:ph type="ftr" sz="quarter" idx="4"/>
          </p:nvPr>
        </p:nvSpPr>
        <p:spPr>
          <a:noFill/>
        </p:spPr>
        <p:txBody>
          <a:bodyPr/>
          <a:lstStyle/>
          <a:p>
            <a:pPr defTabSz="965200"/>
            <a:r>
              <a:rPr lang="en-US" smtClean="0"/>
              <a:t>© Van Mieghem</a:t>
            </a:r>
          </a:p>
        </p:txBody>
      </p:sp>
      <p:sp>
        <p:nvSpPr>
          <p:cNvPr id="123909" name="Rectangle 2"/>
          <p:cNvSpPr>
            <a:spLocks noGrp="1" noRot="1" noChangeAspect="1" noChangeArrowheads="1" noTextEdit="1"/>
          </p:cNvSpPr>
          <p:nvPr>
            <p:ph type="sldImg"/>
          </p:nvPr>
        </p:nvSpPr>
        <p:spPr>
          <a:xfrm>
            <a:off x="1258888" y="717550"/>
            <a:ext cx="4802187" cy="3602038"/>
          </a:xfrm>
          <a:ln/>
        </p:spPr>
      </p:sp>
      <p:sp>
        <p:nvSpPr>
          <p:cNvPr id="123910" name="Rectangle 3"/>
          <p:cNvSpPr>
            <a:spLocks noGrp="1" noChangeArrowheads="1"/>
          </p:cNvSpPr>
          <p:nvPr>
            <p:ph type="body" idx="1"/>
          </p:nvPr>
        </p:nvSpPr>
        <p:spPr>
          <a:xfrm>
            <a:off x="263525" y="4560888"/>
            <a:ext cx="6788150" cy="4470400"/>
          </a:xfrm>
          <a:noFill/>
          <a:ln/>
        </p:spPr>
        <p:txBody>
          <a:bodyPr/>
          <a:lstStyle/>
          <a:p>
            <a:pPr>
              <a:lnSpc>
                <a:spcPct val="80000"/>
              </a:lnSpc>
            </a:pPr>
            <a:r>
              <a:rPr lang="en-US" sz="900" smtClean="0"/>
              <a:t>I think Papa Murphy's Pizza provides an interesting contrast to Peapod that </a:t>
            </a:r>
          </a:p>
          <a:p>
            <a:pPr>
              <a:lnSpc>
                <a:spcPct val="80000"/>
              </a:lnSpc>
            </a:pPr>
            <a:r>
              <a:rPr lang="en-US" sz="900" smtClean="0"/>
              <a:t>might complement the point you are making with the Peapod case.</a:t>
            </a:r>
          </a:p>
          <a:p>
            <a:pPr>
              <a:lnSpc>
                <a:spcPct val="80000"/>
              </a:lnSpc>
            </a:pPr>
            <a:endParaRPr lang="en-US" sz="900" smtClean="0"/>
          </a:p>
          <a:p>
            <a:pPr>
              <a:lnSpc>
                <a:spcPct val="80000"/>
              </a:lnSpc>
            </a:pPr>
            <a:r>
              <a:rPr lang="en-US" sz="900" smtClean="0"/>
              <a:t>Papa Murphy's competes with pizza delivery companies through a </a:t>
            </a:r>
          </a:p>
          <a:p>
            <a:pPr>
              <a:lnSpc>
                <a:spcPct val="80000"/>
              </a:lnSpc>
            </a:pPr>
            <a:r>
              <a:rPr lang="en-US" sz="900" smtClean="0"/>
              <a:t>"Take-n-Bake" model. Customers buy an unbaked pizza in one of the Papa </a:t>
            </a:r>
          </a:p>
          <a:p>
            <a:pPr>
              <a:lnSpc>
                <a:spcPct val="80000"/>
              </a:lnSpc>
            </a:pPr>
            <a:r>
              <a:rPr lang="en-US" sz="900" smtClean="0"/>
              <a:t>Murphy's retail stores, take it home, and bake the pizza in the home oven. </a:t>
            </a:r>
          </a:p>
          <a:p>
            <a:pPr>
              <a:lnSpc>
                <a:spcPct val="80000"/>
              </a:lnSpc>
            </a:pPr>
            <a:r>
              <a:rPr lang="en-US" sz="900" smtClean="0"/>
              <a:t>The pizza is supposed to be of superior quality (I indeed think it is), </a:t>
            </a:r>
          </a:p>
          <a:p>
            <a:pPr>
              <a:lnSpc>
                <a:spcPct val="80000"/>
              </a:lnSpc>
            </a:pPr>
            <a:r>
              <a:rPr lang="en-US" sz="900" smtClean="0"/>
              <a:t>especially since customers eat it fresh and hot out of the oven. The price </a:t>
            </a:r>
          </a:p>
          <a:p>
            <a:pPr>
              <a:lnSpc>
                <a:spcPct val="80000"/>
              </a:lnSpc>
            </a:pPr>
            <a:r>
              <a:rPr lang="en-US" sz="900" smtClean="0"/>
              <a:t>being charged to the customer is pretty much the same as a delivery pizza. </a:t>
            </a:r>
          </a:p>
          <a:p>
            <a:pPr>
              <a:lnSpc>
                <a:spcPct val="80000"/>
              </a:lnSpc>
            </a:pPr>
            <a:r>
              <a:rPr lang="en-US" sz="900" smtClean="0"/>
              <a:t>The value proposition seems to be doing well, looking at the rapid growth </a:t>
            </a:r>
          </a:p>
          <a:p>
            <a:pPr>
              <a:lnSpc>
                <a:spcPct val="80000"/>
              </a:lnSpc>
            </a:pPr>
            <a:r>
              <a:rPr lang="en-US" sz="900" smtClean="0"/>
              <a:t>of the company.</a:t>
            </a:r>
          </a:p>
          <a:p>
            <a:pPr>
              <a:lnSpc>
                <a:spcPct val="80000"/>
              </a:lnSpc>
            </a:pPr>
            <a:endParaRPr lang="en-US" sz="900" smtClean="0"/>
          </a:p>
          <a:p>
            <a:pPr>
              <a:lnSpc>
                <a:spcPct val="80000"/>
              </a:lnSpc>
            </a:pPr>
            <a:r>
              <a:rPr lang="en-US" sz="900" smtClean="0"/>
              <a:t> From an operational perspective the opposite of Peapod is going on: many </a:t>
            </a:r>
          </a:p>
          <a:p>
            <a:pPr>
              <a:lnSpc>
                <a:spcPct val="80000"/>
              </a:lnSpc>
            </a:pPr>
            <a:r>
              <a:rPr lang="en-US" sz="900" smtClean="0"/>
              <a:t>functions (or activities) are being shifted to the Papa Murphy's customer </a:t>
            </a:r>
          </a:p>
          <a:p>
            <a:pPr>
              <a:lnSpc>
                <a:spcPct val="80000"/>
              </a:lnSpc>
            </a:pPr>
            <a:r>
              <a:rPr lang="en-US" sz="900" smtClean="0"/>
              <a:t>even though the customer is still paying the same for the pizza compared to </a:t>
            </a:r>
          </a:p>
          <a:p>
            <a:pPr>
              <a:lnSpc>
                <a:spcPct val="80000"/>
              </a:lnSpc>
            </a:pPr>
            <a:r>
              <a:rPr lang="en-US" sz="900" smtClean="0"/>
              <a:t>a delivery pizza.</a:t>
            </a:r>
          </a:p>
          <a:p>
            <a:pPr>
              <a:lnSpc>
                <a:spcPct val="80000"/>
              </a:lnSpc>
            </a:pPr>
            <a:endParaRPr lang="en-US" sz="900" smtClean="0"/>
          </a:p>
          <a:p>
            <a:pPr>
              <a:lnSpc>
                <a:spcPct val="80000"/>
              </a:lnSpc>
            </a:pPr>
            <a:r>
              <a:rPr lang="en-US" sz="900" smtClean="0"/>
              <a:t>Papa Murphy's is saving money by eliminating the following:</a:t>
            </a:r>
          </a:p>
          <a:p>
            <a:pPr>
              <a:lnSpc>
                <a:spcPct val="80000"/>
              </a:lnSpc>
            </a:pPr>
            <a:r>
              <a:rPr lang="en-US" sz="900" smtClean="0"/>
              <a:t>- buying ovens</a:t>
            </a:r>
          </a:p>
          <a:p>
            <a:pPr>
              <a:lnSpc>
                <a:spcPct val="80000"/>
              </a:lnSpc>
            </a:pPr>
            <a:r>
              <a:rPr lang="en-US" sz="900" smtClean="0"/>
              <a:t>- operating ovens (heating and cleaning ovens, cooling the building)</a:t>
            </a:r>
          </a:p>
          <a:p>
            <a:pPr>
              <a:lnSpc>
                <a:spcPct val="80000"/>
              </a:lnSpc>
            </a:pPr>
            <a:r>
              <a:rPr lang="en-US" sz="900" smtClean="0"/>
              <a:t>- reduced fire insurance costs</a:t>
            </a:r>
          </a:p>
          <a:p>
            <a:pPr>
              <a:lnSpc>
                <a:spcPct val="80000"/>
              </a:lnSpc>
            </a:pPr>
            <a:r>
              <a:rPr lang="en-US" sz="900" smtClean="0"/>
              <a:t>- delivery costs</a:t>
            </a:r>
          </a:p>
          <a:p>
            <a:pPr>
              <a:lnSpc>
                <a:spcPct val="80000"/>
              </a:lnSpc>
            </a:pPr>
            <a:endParaRPr lang="en-US" sz="900" smtClean="0"/>
          </a:p>
          <a:p>
            <a:pPr>
              <a:lnSpc>
                <a:spcPct val="80000"/>
              </a:lnSpc>
            </a:pPr>
            <a:r>
              <a:rPr lang="en-US" sz="900" smtClean="0"/>
              <a:t>Looks like a pretty profitable model, right?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4931" name="Rectangle 3"/>
          <p:cNvSpPr>
            <a:spLocks noGrp="1" noChangeArrowheads="1"/>
          </p:cNvSpPr>
          <p:nvPr>
            <p:ph type="dt" sz="quarter" idx="1"/>
          </p:nvPr>
        </p:nvSpPr>
        <p:spPr>
          <a:noFill/>
        </p:spPr>
        <p:txBody>
          <a:bodyPr/>
          <a:lstStyle/>
          <a:p>
            <a:pPr defTabSz="965200"/>
            <a:fld id="{D2FDF6BD-864B-4C7A-A784-0B9D607D9396}" type="datetime1">
              <a:rPr lang="en-US" smtClean="0"/>
              <a:pPr defTabSz="965200"/>
              <a:t>1/9/2011</a:t>
            </a:fld>
            <a:endParaRPr lang="en-US" smtClean="0"/>
          </a:p>
        </p:txBody>
      </p:sp>
      <p:sp>
        <p:nvSpPr>
          <p:cNvPr id="124932" name="Rectangle 6"/>
          <p:cNvSpPr>
            <a:spLocks noGrp="1" noChangeArrowheads="1"/>
          </p:cNvSpPr>
          <p:nvPr>
            <p:ph type="ftr" sz="quarter" idx="4"/>
          </p:nvPr>
        </p:nvSpPr>
        <p:spPr>
          <a:noFill/>
        </p:spPr>
        <p:txBody>
          <a:bodyPr/>
          <a:lstStyle/>
          <a:p>
            <a:pPr defTabSz="965200"/>
            <a:r>
              <a:rPr lang="en-US" smtClean="0"/>
              <a:t>© Van Mieghem</a:t>
            </a:r>
          </a:p>
        </p:txBody>
      </p:sp>
      <p:sp>
        <p:nvSpPr>
          <p:cNvPr id="124933" name="Rectangle 2"/>
          <p:cNvSpPr>
            <a:spLocks noGrp="1" noRot="1" noChangeAspect="1" noChangeArrowheads="1" noTextEdit="1"/>
          </p:cNvSpPr>
          <p:nvPr>
            <p:ph type="sldImg"/>
          </p:nvPr>
        </p:nvSpPr>
        <p:spPr>
          <a:ln/>
        </p:spPr>
      </p:sp>
      <p:sp>
        <p:nvSpPr>
          <p:cNvPr id="1249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5955" name="Rectangle 3"/>
          <p:cNvSpPr>
            <a:spLocks noGrp="1" noChangeArrowheads="1"/>
          </p:cNvSpPr>
          <p:nvPr>
            <p:ph type="dt" sz="quarter" idx="1"/>
          </p:nvPr>
        </p:nvSpPr>
        <p:spPr>
          <a:noFill/>
        </p:spPr>
        <p:txBody>
          <a:bodyPr/>
          <a:lstStyle/>
          <a:p>
            <a:pPr defTabSz="965200"/>
            <a:fld id="{34AB49C7-6DB0-41D7-BFD7-0764BA022553}" type="datetime1">
              <a:rPr lang="en-US" smtClean="0"/>
              <a:pPr defTabSz="965200"/>
              <a:t>1/9/2011</a:t>
            </a:fld>
            <a:endParaRPr lang="en-US" smtClean="0"/>
          </a:p>
        </p:txBody>
      </p:sp>
      <p:sp>
        <p:nvSpPr>
          <p:cNvPr id="125956" name="Rectangle 6"/>
          <p:cNvSpPr>
            <a:spLocks noGrp="1" noChangeArrowheads="1"/>
          </p:cNvSpPr>
          <p:nvPr>
            <p:ph type="ftr" sz="quarter" idx="4"/>
          </p:nvPr>
        </p:nvSpPr>
        <p:spPr>
          <a:noFill/>
        </p:spPr>
        <p:txBody>
          <a:bodyPr/>
          <a:lstStyle/>
          <a:p>
            <a:pPr defTabSz="965200"/>
            <a:r>
              <a:rPr lang="en-US" smtClean="0"/>
              <a:t>© Van Mieghem</a:t>
            </a:r>
          </a:p>
        </p:txBody>
      </p:sp>
      <p:sp>
        <p:nvSpPr>
          <p:cNvPr id="125957" name="Rectangle 2"/>
          <p:cNvSpPr>
            <a:spLocks noGrp="1" noRot="1" noChangeAspect="1" noChangeArrowheads="1" noTextEdit="1"/>
          </p:cNvSpPr>
          <p:nvPr>
            <p:ph type="sldImg"/>
          </p:nvPr>
        </p:nvSpPr>
        <p:spPr>
          <a:ln/>
        </p:spPr>
      </p:sp>
      <p:sp>
        <p:nvSpPr>
          <p:cNvPr id="1259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6979" name="Rectangle 3"/>
          <p:cNvSpPr>
            <a:spLocks noGrp="1" noChangeArrowheads="1"/>
          </p:cNvSpPr>
          <p:nvPr>
            <p:ph type="dt" sz="quarter" idx="1"/>
          </p:nvPr>
        </p:nvSpPr>
        <p:spPr>
          <a:noFill/>
        </p:spPr>
        <p:txBody>
          <a:bodyPr/>
          <a:lstStyle/>
          <a:p>
            <a:pPr defTabSz="965200"/>
            <a:fld id="{D9F74BC8-6E84-4CA0-84A1-8051FECE656B}" type="datetime1">
              <a:rPr lang="en-US" smtClean="0"/>
              <a:pPr defTabSz="965200"/>
              <a:t>1/9/2011</a:t>
            </a:fld>
            <a:endParaRPr lang="en-US" smtClean="0"/>
          </a:p>
        </p:txBody>
      </p:sp>
      <p:sp>
        <p:nvSpPr>
          <p:cNvPr id="126980" name="Rectangle 6"/>
          <p:cNvSpPr>
            <a:spLocks noGrp="1" noChangeArrowheads="1"/>
          </p:cNvSpPr>
          <p:nvPr>
            <p:ph type="ftr" sz="quarter" idx="4"/>
          </p:nvPr>
        </p:nvSpPr>
        <p:spPr>
          <a:noFill/>
        </p:spPr>
        <p:txBody>
          <a:bodyPr/>
          <a:lstStyle/>
          <a:p>
            <a:pPr defTabSz="965200"/>
            <a:r>
              <a:rPr lang="en-US" smtClean="0"/>
              <a:t>© Van Mieghem</a:t>
            </a:r>
          </a:p>
        </p:txBody>
      </p:sp>
      <p:sp>
        <p:nvSpPr>
          <p:cNvPr id="126981" name="Rectangle 2"/>
          <p:cNvSpPr>
            <a:spLocks noGrp="1" noRot="1" noChangeAspect="1" noChangeArrowheads="1" noTextEdit="1"/>
          </p:cNvSpPr>
          <p:nvPr>
            <p:ph type="sldImg"/>
          </p:nvPr>
        </p:nvSpPr>
        <p:spPr>
          <a:ln/>
        </p:spPr>
      </p:sp>
      <p:sp>
        <p:nvSpPr>
          <p:cNvPr id="1269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8003" name="Rectangle 3"/>
          <p:cNvSpPr>
            <a:spLocks noGrp="1" noChangeArrowheads="1"/>
          </p:cNvSpPr>
          <p:nvPr>
            <p:ph type="dt" sz="quarter" idx="1"/>
          </p:nvPr>
        </p:nvSpPr>
        <p:spPr>
          <a:noFill/>
        </p:spPr>
        <p:txBody>
          <a:bodyPr/>
          <a:lstStyle/>
          <a:p>
            <a:pPr defTabSz="965200"/>
            <a:fld id="{16C11F06-1A36-4945-9626-D926FA29B8CB}" type="datetime1">
              <a:rPr lang="en-US" smtClean="0"/>
              <a:pPr defTabSz="965200"/>
              <a:t>1/9/2011</a:t>
            </a:fld>
            <a:endParaRPr lang="en-US" smtClean="0"/>
          </a:p>
        </p:txBody>
      </p:sp>
      <p:sp>
        <p:nvSpPr>
          <p:cNvPr id="128004" name="Rectangle 6"/>
          <p:cNvSpPr>
            <a:spLocks noGrp="1" noChangeArrowheads="1"/>
          </p:cNvSpPr>
          <p:nvPr>
            <p:ph type="ftr" sz="quarter" idx="4"/>
          </p:nvPr>
        </p:nvSpPr>
        <p:spPr>
          <a:noFill/>
        </p:spPr>
        <p:txBody>
          <a:bodyPr/>
          <a:lstStyle/>
          <a:p>
            <a:pPr defTabSz="965200"/>
            <a:r>
              <a:rPr lang="en-US" smtClean="0"/>
              <a:t>© Van Mieghem</a:t>
            </a:r>
          </a:p>
        </p:txBody>
      </p:sp>
      <p:sp>
        <p:nvSpPr>
          <p:cNvPr id="128005" name="Rectangle 2"/>
          <p:cNvSpPr>
            <a:spLocks noGrp="1" noRot="1" noChangeAspect="1" noChangeArrowheads="1" noTextEdit="1"/>
          </p:cNvSpPr>
          <p:nvPr>
            <p:ph type="sldImg"/>
          </p:nvPr>
        </p:nvSpPr>
        <p:spPr>
          <a:ln/>
        </p:spPr>
      </p:sp>
      <p:sp>
        <p:nvSpPr>
          <p:cNvPr id="12800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29027" name="Rectangle 3"/>
          <p:cNvSpPr>
            <a:spLocks noGrp="1" noChangeArrowheads="1"/>
          </p:cNvSpPr>
          <p:nvPr>
            <p:ph type="dt" sz="quarter" idx="1"/>
          </p:nvPr>
        </p:nvSpPr>
        <p:spPr>
          <a:noFill/>
        </p:spPr>
        <p:txBody>
          <a:bodyPr/>
          <a:lstStyle/>
          <a:p>
            <a:pPr defTabSz="965200"/>
            <a:fld id="{3C2D8B9D-0915-4EC3-9AB8-288A4325E2E9}" type="datetime1">
              <a:rPr lang="en-US" smtClean="0"/>
              <a:pPr defTabSz="965200"/>
              <a:t>1/9/2011</a:t>
            </a:fld>
            <a:endParaRPr lang="en-US" smtClean="0"/>
          </a:p>
        </p:txBody>
      </p:sp>
      <p:sp>
        <p:nvSpPr>
          <p:cNvPr id="129028" name="Rectangle 6"/>
          <p:cNvSpPr>
            <a:spLocks noGrp="1" noChangeArrowheads="1"/>
          </p:cNvSpPr>
          <p:nvPr>
            <p:ph type="ftr" sz="quarter" idx="4"/>
          </p:nvPr>
        </p:nvSpPr>
        <p:spPr>
          <a:noFill/>
        </p:spPr>
        <p:txBody>
          <a:bodyPr/>
          <a:lstStyle/>
          <a:p>
            <a:pPr defTabSz="965200"/>
            <a:r>
              <a:rPr lang="en-US" smtClean="0"/>
              <a:t>© Van Mieghem</a:t>
            </a:r>
          </a:p>
        </p:txBody>
      </p:sp>
      <p:sp>
        <p:nvSpPr>
          <p:cNvPr id="129029" name="Rectangle 2"/>
          <p:cNvSpPr>
            <a:spLocks noGrp="1" noRot="1" noChangeAspect="1" noChangeArrowheads="1" noTextEdit="1"/>
          </p:cNvSpPr>
          <p:nvPr>
            <p:ph type="sldImg"/>
          </p:nvPr>
        </p:nvSpPr>
        <p:spPr>
          <a:ln/>
        </p:spPr>
      </p:sp>
      <p:sp>
        <p:nvSpPr>
          <p:cNvPr id="12903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
          <p:cNvSpPr>
            <a:spLocks noGrp="1" noRot="1" noChangeAspect="1" noChangeArrowheads="1" noTextEdit="1"/>
          </p:cNvSpPr>
          <p:nvPr>
            <p:ph type="sldImg"/>
          </p:nvPr>
        </p:nvSpPr>
        <p:spPr>
          <a:ln/>
        </p:spPr>
      </p:sp>
      <p:sp>
        <p:nvSpPr>
          <p:cNvPr id="84995" name="Rectangle 2"/>
          <p:cNvSpPr>
            <a:spLocks noGrp="1" noChangeArrowheads="1"/>
          </p:cNvSpPr>
          <p:nvPr>
            <p:ph type="body" idx="1"/>
          </p:nvPr>
        </p:nvSpPr>
        <p:spPr>
          <a:noFill/>
          <a:ln/>
        </p:spPr>
        <p:txBody>
          <a:bodyPr/>
          <a:lstStyle/>
          <a:p>
            <a:r>
              <a:rPr lang="en-US" smtClean="0"/>
              <a:t>What are the assets and liabilities of a bank?  Loans and deposits, respectively.</a:t>
            </a:r>
          </a:p>
          <a:p>
            <a:endParaRPr lang="en-US" smtClean="0"/>
          </a:p>
          <a:p>
            <a:r>
              <a:rPr lang="en-US" smtClean="0"/>
              <a:t>Usually under “Plant, Property, and Equipment (PPE)” in a balance sheet.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30051" name="Rectangle 3"/>
          <p:cNvSpPr>
            <a:spLocks noGrp="1" noChangeArrowheads="1"/>
          </p:cNvSpPr>
          <p:nvPr>
            <p:ph type="dt" sz="quarter" idx="1"/>
          </p:nvPr>
        </p:nvSpPr>
        <p:spPr>
          <a:noFill/>
        </p:spPr>
        <p:txBody>
          <a:bodyPr/>
          <a:lstStyle/>
          <a:p>
            <a:pPr defTabSz="965200"/>
            <a:fld id="{1F19524D-FD8D-4DAA-81BE-6D5737860F4D}" type="datetime1">
              <a:rPr lang="en-US" smtClean="0"/>
              <a:pPr defTabSz="965200"/>
              <a:t>1/9/2011</a:t>
            </a:fld>
            <a:endParaRPr lang="en-US" smtClean="0"/>
          </a:p>
        </p:txBody>
      </p:sp>
      <p:sp>
        <p:nvSpPr>
          <p:cNvPr id="130052" name="Rectangle 6"/>
          <p:cNvSpPr>
            <a:spLocks noGrp="1" noChangeArrowheads="1"/>
          </p:cNvSpPr>
          <p:nvPr>
            <p:ph type="ftr" sz="quarter" idx="4"/>
          </p:nvPr>
        </p:nvSpPr>
        <p:spPr>
          <a:noFill/>
        </p:spPr>
        <p:txBody>
          <a:bodyPr/>
          <a:lstStyle/>
          <a:p>
            <a:pPr defTabSz="965200"/>
            <a:r>
              <a:rPr lang="en-US" smtClean="0"/>
              <a:t>© Van Mieghem</a:t>
            </a:r>
          </a:p>
        </p:txBody>
      </p:sp>
      <p:sp>
        <p:nvSpPr>
          <p:cNvPr id="130053" name="Rectangle 2"/>
          <p:cNvSpPr>
            <a:spLocks noGrp="1" noRot="1" noChangeAspect="1" noChangeArrowheads="1" noTextEdit="1"/>
          </p:cNvSpPr>
          <p:nvPr>
            <p:ph type="sldImg"/>
          </p:nvPr>
        </p:nvSpPr>
        <p:spPr>
          <a:ln/>
        </p:spPr>
      </p:sp>
      <p:sp>
        <p:nvSpPr>
          <p:cNvPr id="13005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31075" name="Rectangle 3"/>
          <p:cNvSpPr>
            <a:spLocks noGrp="1" noChangeArrowheads="1"/>
          </p:cNvSpPr>
          <p:nvPr>
            <p:ph type="dt" sz="quarter" idx="1"/>
          </p:nvPr>
        </p:nvSpPr>
        <p:spPr>
          <a:noFill/>
        </p:spPr>
        <p:txBody>
          <a:bodyPr/>
          <a:lstStyle/>
          <a:p>
            <a:pPr defTabSz="965200"/>
            <a:fld id="{08AF3119-448C-4BF0-B091-66F511A3623F}" type="datetime1">
              <a:rPr lang="en-US" smtClean="0"/>
              <a:pPr defTabSz="965200"/>
              <a:t>1/9/2011</a:t>
            </a:fld>
            <a:endParaRPr lang="en-US" smtClean="0"/>
          </a:p>
        </p:txBody>
      </p:sp>
      <p:sp>
        <p:nvSpPr>
          <p:cNvPr id="131076" name="Rectangle 6"/>
          <p:cNvSpPr>
            <a:spLocks noGrp="1" noChangeArrowheads="1"/>
          </p:cNvSpPr>
          <p:nvPr>
            <p:ph type="ftr" sz="quarter" idx="4"/>
          </p:nvPr>
        </p:nvSpPr>
        <p:spPr>
          <a:noFill/>
        </p:spPr>
        <p:txBody>
          <a:bodyPr/>
          <a:lstStyle/>
          <a:p>
            <a:pPr defTabSz="965200"/>
            <a:r>
              <a:rPr lang="en-US" smtClean="0"/>
              <a:t>© Van Mieghem</a:t>
            </a:r>
          </a:p>
        </p:txBody>
      </p:sp>
      <p:sp>
        <p:nvSpPr>
          <p:cNvPr id="131077" name="Rectangle 2"/>
          <p:cNvSpPr>
            <a:spLocks noGrp="1" noRot="1" noChangeAspect="1" noChangeArrowheads="1" noTextEdit="1"/>
          </p:cNvSpPr>
          <p:nvPr>
            <p:ph type="sldImg"/>
          </p:nvPr>
        </p:nvSpPr>
        <p:spPr>
          <a:ln/>
        </p:spPr>
      </p:sp>
      <p:sp>
        <p:nvSpPr>
          <p:cNvPr id="13107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32099" name="Rectangle 3"/>
          <p:cNvSpPr>
            <a:spLocks noGrp="1" noChangeArrowheads="1"/>
          </p:cNvSpPr>
          <p:nvPr>
            <p:ph type="dt" sz="quarter" idx="1"/>
          </p:nvPr>
        </p:nvSpPr>
        <p:spPr>
          <a:noFill/>
        </p:spPr>
        <p:txBody>
          <a:bodyPr/>
          <a:lstStyle/>
          <a:p>
            <a:pPr defTabSz="965200"/>
            <a:fld id="{6C049E54-F2E4-4A1A-BC76-7AF04C50C94A}" type="datetime1">
              <a:rPr lang="en-US" smtClean="0"/>
              <a:pPr defTabSz="965200"/>
              <a:t>1/9/2011</a:t>
            </a:fld>
            <a:endParaRPr lang="en-US" smtClean="0"/>
          </a:p>
        </p:txBody>
      </p:sp>
      <p:sp>
        <p:nvSpPr>
          <p:cNvPr id="132100" name="Rectangle 6"/>
          <p:cNvSpPr>
            <a:spLocks noGrp="1" noChangeArrowheads="1"/>
          </p:cNvSpPr>
          <p:nvPr>
            <p:ph type="ftr" sz="quarter" idx="4"/>
          </p:nvPr>
        </p:nvSpPr>
        <p:spPr>
          <a:noFill/>
        </p:spPr>
        <p:txBody>
          <a:bodyPr/>
          <a:lstStyle/>
          <a:p>
            <a:pPr defTabSz="965200"/>
            <a:r>
              <a:rPr lang="en-US" smtClean="0"/>
              <a:t>© Van Mieghem</a:t>
            </a:r>
          </a:p>
        </p:txBody>
      </p:sp>
      <p:sp>
        <p:nvSpPr>
          <p:cNvPr id="132101" name="Rectangle 2"/>
          <p:cNvSpPr>
            <a:spLocks noGrp="1" noRot="1" noChangeAspect="1" noChangeArrowheads="1" noTextEdit="1"/>
          </p:cNvSpPr>
          <p:nvPr>
            <p:ph type="sldImg"/>
          </p:nvPr>
        </p:nvSpPr>
        <p:spPr>
          <a:ln/>
        </p:spPr>
      </p:sp>
      <p:sp>
        <p:nvSpPr>
          <p:cNvPr id="1321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33123" name="Rectangle 3"/>
          <p:cNvSpPr>
            <a:spLocks noGrp="1" noChangeArrowheads="1"/>
          </p:cNvSpPr>
          <p:nvPr>
            <p:ph type="dt" sz="quarter" idx="1"/>
          </p:nvPr>
        </p:nvSpPr>
        <p:spPr>
          <a:noFill/>
        </p:spPr>
        <p:txBody>
          <a:bodyPr/>
          <a:lstStyle/>
          <a:p>
            <a:pPr defTabSz="965200"/>
            <a:fld id="{8E865F28-610B-415D-BEA9-6910CFA76047}" type="datetime1">
              <a:rPr lang="en-US" smtClean="0"/>
              <a:pPr defTabSz="965200"/>
              <a:t>1/9/2011</a:t>
            </a:fld>
            <a:endParaRPr lang="en-US" smtClean="0"/>
          </a:p>
        </p:txBody>
      </p:sp>
      <p:sp>
        <p:nvSpPr>
          <p:cNvPr id="133124" name="Rectangle 6"/>
          <p:cNvSpPr>
            <a:spLocks noGrp="1" noChangeArrowheads="1"/>
          </p:cNvSpPr>
          <p:nvPr>
            <p:ph type="ftr" sz="quarter" idx="4"/>
          </p:nvPr>
        </p:nvSpPr>
        <p:spPr>
          <a:noFill/>
        </p:spPr>
        <p:txBody>
          <a:bodyPr/>
          <a:lstStyle/>
          <a:p>
            <a:pPr defTabSz="965200"/>
            <a:r>
              <a:rPr lang="en-US" smtClean="0"/>
              <a:t>© Van Mieghem</a:t>
            </a:r>
          </a:p>
        </p:txBody>
      </p:sp>
      <p:sp>
        <p:nvSpPr>
          <p:cNvPr id="133125" name="Rectangle 2"/>
          <p:cNvSpPr>
            <a:spLocks noGrp="1" noRot="1" noChangeAspect="1" noChangeArrowheads="1" noTextEdit="1"/>
          </p:cNvSpPr>
          <p:nvPr>
            <p:ph type="sldImg"/>
          </p:nvPr>
        </p:nvSpPr>
        <p:spPr>
          <a:ln/>
        </p:spPr>
      </p:sp>
      <p:sp>
        <p:nvSpPr>
          <p:cNvPr id="13312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34147" name="Rectangle 3"/>
          <p:cNvSpPr>
            <a:spLocks noGrp="1" noChangeArrowheads="1"/>
          </p:cNvSpPr>
          <p:nvPr>
            <p:ph type="dt" sz="quarter" idx="1"/>
          </p:nvPr>
        </p:nvSpPr>
        <p:spPr>
          <a:noFill/>
        </p:spPr>
        <p:txBody>
          <a:bodyPr/>
          <a:lstStyle/>
          <a:p>
            <a:pPr defTabSz="965200"/>
            <a:fld id="{A8012E68-1B03-4256-891D-B4DB27A88019}" type="datetime1">
              <a:rPr lang="en-US" smtClean="0"/>
              <a:pPr defTabSz="965200"/>
              <a:t>1/9/2011</a:t>
            </a:fld>
            <a:endParaRPr lang="en-US" smtClean="0"/>
          </a:p>
        </p:txBody>
      </p:sp>
      <p:sp>
        <p:nvSpPr>
          <p:cNvPr id="134148" name="Rectangle 6"/>
          <p:cNvSpPr>
            <a:spLocks noGrp="1" noChangeArrowheads="1"/>
          </p:cNvSpPr>
          <p:nvPr>
            <p:ph type="ftr" sz="quarter" idx="4"/>
          </p:nvPr>
        </p:nvSpPr>
        <p:spPr>
          <a:noFill/>
        </p:spPr>
        <p:txBody>
          <a:bodyPr/>
          <a:lstStyle/>
          <a:p>
            <a:pPr defTabSz="965200"/>
            <a:r>
              <a:rPr lang="en-US" smtClean="0"/>
              <a:t>© Van Mieghem</a:t>
            </a:r>
          </a:p>
        </p:txBody>
      </p:sp>
      <p:sp>
        <p:nvSpPr>
          <p:cNvPr id="134149" name="Rectangle 2"/>
          <p:cNvSpPr>
            <a:spLocks noGrp="1" noRot="1" noChangeAspect="1" noChangeArrowheads="1" noTextEdit="1"/>
          </p:cNvSpPr>
          <p:nvPr>
            <p:ph type="sldImg"/>
          </p:nvPr>
        </p:nvSpPr>
        <p:spPr>
          <a:ln/>
        </p:spPr>
      </p:sp>
      <p:sp>
        <p:nvSpPr>
          <p:cNvPr id="1341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a:noFill/>
        </p:spPr>
        <p:txBody>
          <a:bodyPr/>
          <a:lstStyle/>
          <a:p>
            <a:pPr defTabSz="965200"/>
            <a:r>
              <a:rPr lang="en-US" smtClean="0"/>
              <a:t>OPNS454 Week #8: Technology and Mass Customized Service</a:t>
            </a:r>
          </a:p>
        </p:txBody>
      </p:sp>
      <p:sp>
        <p:nvSpPr>
          <p:cNvPr id="135171" name="Rectangle 3"/>
          <p:cNvSpPr>
            <a:spLocks noGrp="1" noChangeArrowheads="1"/>
          </p:cNvSpPr>
          <p:nvPr>
            <p:ph type="dt" sz="quarter" idx="1"/>
          </p:nvPr>
        </p:nvSpPr>
        <p:spPr>
          <a:noFill/>
        </p:spPr>
        <p:txBody>
          <a:bodyPr/>
          <a:lstStyle/>
          <a:p>
            <a:pPr defTabSz="965200"/>
            <a:fld id="{6E77892E-E268-4788-B085-D87C61EA98DB}" type="datetime1">
              <a:rPr lang="en-US" smtClean="0"/>
              <a:pPr defTabSz="965200"/>
              <a:t>1/9/2011</a:t>
            </a:fld>
            <a:endParaRPr lang="en-US" smtClean="0"/>
          </a:p>
        </p:txBody>
      </p:sp>
      <p:sp>
        <p:nvSpPr>
          <p:cNvPr id="135172" name="Rectangle 6"/>
          <p:cNvSpPr>
            <a:spLocks noGrp="1" noChangeArrowheads="1"/>
          </p:cNvSpPr>
          <p:nvPr>
            <p:ph type="ftr" sz="quarter" idx="4"/>
          </p:nvPr>
        </p:nvSpPr>
        <p:spPr>
          <a:noFill/>
        </p:spPr>
        <p:txBody>
          <a:bodyPr/>
          <a:lstStyle/>
          <a:p>
            <a:pPr defTabSz="965200"/>
            <a:r>
              <a:rPr lang="en-US" smtClean="0"/>
              <a:t>© Van Mieghem</a:t>
            </a:r>
          </a:p>
        </p:txBody>
      </p:sp>
      <p:sp>
        <p:nvSpPr>
          <p:cNvPr id="135173" name="Rectangle 2"/>
          <p:cNvSpPr>
            <a:spLocks noGrp="1" noRot="1" noChangeAspect="1" noChangeArrowheads="1" noTextEdit="1"/>
          </p:cNvSpPr>
          <p:nvPr>
            <p:ph type="sldImg"/>
          </p:nvPr>
        </p:nvSpPr>
        <p:spPr>
          <a:ln/>
        </p:spPr>
      </p:sp>
      <p:sp>
        <p:nvSpPr>
          <p:cNvPr id="13517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endParaRPr lang="en-US" smtClean="0"/>
          </a:p>
        </p:txBody>
      </p:sp>
      <p:sp>
        <p:nvSpPr>
          <p:cNvPr id="136196" name="Header Placeholder 3"/>
          <p:cNvSpPr>
            <a:spLocks noGrp="1"/>
          </p:cNvSpPr>
          <p:nvPr>
            <p:ph type="hdr" sz="quarter"/>
          </p:nvPr>
        </p:nvSpPr>
        <p:spPr>
          <a:noFill/>
        </p:spPr>
        <p:txBody>
          <a:bodyPr/>
          <a:lstStyle/>
          <a:p>
            <a:pPr defTabSz="965200"/>
            <a:r>
              <a:rPr lang="en-US" smtClean="0"/>
              <a:t>OPNS454 Week #8: Technology and Mass Customized Service</a:t>
            </a:r>
          </a:p>
        </p:txBody>
      </p:sp>
      <p:sp>
        <p:nvSpPr>
          <p:cNvPr id="136197" name="Date Placeholder 4"/>
          <p:cNvSpPr>
            <a:spLocks noGrp="1"/>
          </p:cNvSpPr>
          <p:nvPr>
            <p:ph type="dt" sz="quarter" idx="1"/>
          </p:nvPr>
        </p:nvSpPr>
        <p:spPr>
          <a:noFill/>
        </p:spPr>
        <p:txBody>
          <a:bodyPr/>
          <a:lstStyle/>
          <a:p>
            <a:pPr defTabSz="965200"/>
            <a:fld id="{CEFA269E-B9F6-4F0F-8CCB-190CDF124F14}" type="datetime1">
              <a:rPr lang="en-US" smtClean="0"/>
              <a:pPr defTabSz="965200"/>
              <a:t>1/9/2011</a:t>
            </a:fld>
            <a:endParaRPr lang="en-US" smtClean="0"/>
          </a:p>
        </p:txBody>
      </p:sp>
      <p:sp>
        <p:nvSpPr>
          <p:cNvPr id="136198" name="Footer Placeholder 5"/>
          <p:cNvSpPr>
            <a:spLocks noGrp="1"/>
          </p:cNvSpPr>
          <p:nvPr>
            <p:ph type="ftr" sz="quarter" idx="4"/>
          </p:nvPr>
        </p:nvSpPr>
        <p:spPr>
          <a:noFill/>
        </p:spPr>
        <p:txBody>
          <a:bodyPr/>
          <a:lstStyle/>
          <a:p>
            <a:pPr defTabSz="965200"/>
            <a:r>
              <a:rPr lang="en-US" smtClean="0"/>
              <a:t>© Van Mieghem</a:t>
            </a:r>
          </a:p>
        </p:txBody>
      </p:sp>
      <p:sp>
        <p:nvSpPr>
          <p:cNvPr id="136199" name="Slide Number Placeholder 6"/>
          <p:cNvSpPr>
            <a:spLocks noGrp="1"/>
          </p:cNvSpPr>
          <p:nvPr>
            <p:ph type="sldNum" sz="quarter" idx="5"/>
          </p:nvPr>
        </p:nvSpPr>
        <p:spPr>
          <a:noFill/>
        </p:spPr>
        <p:txBody>
          <a:bodyPr/>
          <a:lstStyle/>
          <a:p>
            <a:pPr defTabSz="965200"/>
            <a:fld id="{A251B8D1-8024-4DA1-B0B4-1C16EF362510}" type="slidenum">
              <a:rPr lang="en-US" smtClean="0"/>
              <a:pPr defTabSz="965200"/>
              <a:t>57</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Rot="1" noChangeAspect="1" noChangeArrowheads="1" noTextEdit="1"/>
          </p:cNvSpPr>
          <p:nvPr>
            <p:ph type="sldImg"/>
          </p:nvPr>
        </p:nvSpPr>
        <p:spPr>
          <a:ln/>
        </p:spPr>
      </p:sp>
      <p:sp>
        <p:nvSpPr>
          <p:cNvPr id="137219" name="Rectangle 2"/>
          <p:cNvSpPr>
            <a:spLocks noGrp="1" noChangeArrowheads="1"/>
          </p:cNvSpPr>
          <p:nvPr>
            <p:ph type="body" idx="1"/>
          </p:nvPr>
        </p:nvSpPr>
        <p:spPr>
          <a:noFill/>
          <a:ln/>
        </p:spPr>
        <p:txBody>
          <a:bodyPr/>
          <a:lstStyle/>
          <a:p>
            <a:r>
              <a:rPr lang="en-US" smtClean="0"/>
              <a:t>The time between getting paid by our customers and paying our suppliers is the days of working capital.  Put another way, every dollar we purchase and sell needs to be supported by this many days of dollars in working capital.</a:t>
            </a:r>
          </a:p>
          <a:p>
            <a:endParaRPr lang="en-US" smtClean="0"/>
          </a:p>
          <a:p>
            <a:r>
              <a:rPr lang="en-US" smtClean="0"/>
              <a:t>WHAT DOES A LONG DWC MEAN?</a:t>
            </a:r>
          </a:p>
          <a:p>
            <a:r>
              <a:rPr lang="en-US" smtClean="0"/>
              <a:t>This is especially onerous if we were to grow our business. Each dollar of additional sales over last year’s sales needs an additional days of dollars in working capital, over last year’s days of working capital.  This is why some firms are constrained in their growth, if they cannot get additional capital to finance the growing working capital.</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Rot="1" noChangeAspect="1" noChangeArrowheads="1" noTextEdit="1"/>
          </p:cNvSpPr>
          <p:nvPr>
            <p:ph type="sldImg"/>
          </p:nvPr>
        </p:nvSpPr>
        <p:spPr>
          <a:ln/>
        </p:spPr>
      </p:sp>
      <p:sp>
        <p:nvSpPr>
          <p:cNvPr id="138243" name="Rectangle 2"/>
          <p:cNvSpPr>
            <a:spLocks noGrp="1" noChangeArrowheads="1"/>
          </p:cNvSpPr>
          <p:nvPr>
            <p:ph type="body" idx="1"/>
          </p:nvPr>
        </p:nvSpPr>
        <p:spPr>
          <a:noFill/>
          <a:ln/>
        </p:spPr>
        <p:txBody>
          <a:bodyPr/>
          <a:lstStyle/>
          <a:p>
            <a:r>
              <a:rPr lang="en-US" smtClean="0"/>
              <a:t>We see that even though CompUSA has the highest days of inventory among the three companies, its very low days of receivables help to keep the overall days of working capital down.</a:t>
            </a:r>
          </a:p>
          <a:p>
            <a:endParaRPr lang="en-US" smtClean="0"/>
          </a:p>
          <a:p>
            <a:r>
              <a:rPr lang="en-US" smtClean="0"/>
              <a:t>In contrast, Ingram Micro’s high days of receivables push its days of working capital up.</a:t>
            </a:r>
          </a:p>
          <a:p>
            <a:endParaRPr lang="en-US" smtClean="0"/>
          </a:p>
          <a:p>
            <a:r>
              <a:rPr lang="en-US" smtClean="0"/>
              <a:t>Dell’s days of receivables are even higher, since like Ingram, it sells mostly to businesses.  But operationally, Dell managed to keep its days of inventory so low that its days of working capital are even negative. For Dell: it is operations (days of inventory) that seems to be the biggest driver low low DWC.</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
          <p:cNvSpPr>
            <a:spLocks noGrp="1" noRot="1" noChangeAspect="1" noChangeArrowheads="1" noTextEdit="1"/>
          </p:cNvSpPr>
          <p:nvPr>
            <p:ph type="sldImg"/>
          </p:nvPr>
        </p:nvSpPr>
        <p:spPr>
          <a:ln/>
        </p:spPr>
      </p:sp>
      <p:sp>
        <p:nvSpPr>
          <p:cNvPr id="139267" name="Rectangle 2"/>
          <p:cNvSpPr>
            <a:spLocks noGrp="1" noChangeArrowheads="1"/>
          </p:cNvSpPr>
          <p:nvPr>
            <p:ph type="body" idx="1"/>
          </p:nvPr>
        </p:nvSpPr>
        <p:spPr>
          <a:noFill/>
          <a:ln/>
        </p:spPr>
        <p:txBody>
          <a:bodyPr/>
          <a:lstStyle/>
          <a:p>
            <a:r>
              <a:rPr lang="en-US" smtClean="0"/>
              <a:t>This separates:</a:t>
            </a:r>
          </a:p>
          <a:p>
            <a:r>
              <a:rPr lang="en-US" smtClean="0"/>
              <a:t>C Dell</a:t>
            </a:r>
          </a:p>
          <a:p>
            <a:r>
              <a:rPr lang="en-US" smtClean="0"/>
              <a:t>from</a:t>
            </a:r>
          </a:p>
          <a:p>
            <a:r>
              <a:rPr lang="en-US" smtClean="0"/>
              <a:t>N Citigroup</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Grp="1" noRot="1" noChangeAspect="1" noChangeArrowheads="1" noTextEdit="1"/>
          </p:cNvSpPr>
          <p:nvPr>
            <p:ph type="sldImg"/>
          </p:nvPr>
        </p:nvSpPr>
        <p:spPr>
          <a:ln/>
        </p:spPr>
      </p:sp>
      <p:sp>
        <p:nvSpPr>
          <p:cNvPr id="86019" name="Rectangle 2"/>
          <p:cNvSpPr>
            <a:spLocks noGrp="1" noChangeArrowheads="1"/>
          </p:cNvSpPr>
          <p:nvPr>
            <p:ph type="body" idx="1"/>
          </p:nvPr>
        </p:nvSpPr>
        <p:spPr>
          <a:noFill/>
          <a:ln/>
        </p:spPr>
        <p:txBody>
          <a:bodyPr/>
          <a:lstStyle/>
          <a:p>
            <a:r>
              <a:rPr lang="en-US" smtClean="0"/>
              <a:t>Classic asset-lite: Enron: a hedge fund on a pipeline.</a:t>
            </a:r>
          </a:p>
          <a:p>
            <a:endParaRPr lang="en-US" smtClean="0"/>
          </a:p>
          <a:p>
            <a:r>
              <a:rPr lang="en-US" smtClean="0"/>
              <a:t>Examples:</a:t>
            </a:r>
          </a:p>
          <a:p>
            <a:pPr marL="465138" lvl="1" indent="-273050">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Brokerage. London Stock Exchange (LSE) Group.</a:t>
            </a:r>
          </a:p>
          <a:p>
            <a:pPr marL="465138" lvl="1" indent="-273050">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Professional services.   Accenture.</a:t>
            </a:r>
          </a:p>
          <a:p>
            <a:pPr marL="465138" lvl="1" indent="-273050">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Online.  Yahoo!</a:t>
            </a:r>
          </a:p>
          <a:p>
            <a:pPr marL="465138" lvl="1" indent="-273050">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Consignment. Troc de l’lle, a consignment sales chain for second-hand electric household appliances and is based in France with stores throughout much of Europe.</a:t>
            </a:r>
            <a:endParaRPr lang="en-US" smtClean="0"/>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noGrp="1" noRot="1" noChangeAspect="1" noChangeArrowheads="1" noTextEdit="1"/>
          </p:cNvSpPr>
          <p:nvPr>
            <p:ph type="sldImg"/>
          </p:nvPr>
        </p:nvSpPr>
        <p:spPr>
          <a:ln/>
        </p:spPr>
      </p:sp>
      <p:sp>
        <p:nvSpPr>
          <p:cNvPr id="15362" name="Rectangle 2"/>
          <p:cNvSpPr>
            <a:spLocks noGrp="1" noChangeArrowheads="1"/>
          </p:cNvSpPr>
          <p:nvPr>
            <p:ph type="body" idx="1"/>
          </p:nvPr>
        </p:nvSpPr>
        <p:spPr/>
        <p:txBody>
          <a:bodyPr/>
          <a:lstStyle/>
          <a:p>
            <a:pPr>
              <a:defRPr/>
            </a:pPr>
            <a:r>
              <a:rPr lang="en-US" dirty="0"/>
              <a:t>The days of inventory could be a result of several considerations.  </a:t>
            </a:r>
            <a:endParaRPr lang="en-US" dirty="0" smtClean="0"/>
          </a:p>
          <a:p>
            <a:pPr marL="228600" indent="-228600">
              <a:buFont typeface="+mj-lt"/>
              <a:buAutoNum type="arabicPeriod"/>
              <a:defRPr/>
            </a:pPr>
            <a:r>
              <a:rPr lang="en-US" dirty="0" smtClean="0"/>
              <a:t>It </a:t>
            </a:r>
            <a:r>
              <a:rPr lang="en-US" dirty="0"/>
              <a:t>could depend on how perishable is the inventory.  </a:t>
            </a:r>
            <a:endParaRPr lang="en-US" dirty="0" smtClean="0"/>
          </a:p>
          <a:p>
            <a:pPr marL="228600" indent="-228600">
              <a:buFont typeface="+mj-lt"/>
              <a:buAutoNum type="arabicPeriod"/>
              <a:defRPr/>
            </a:pPr>
            <a:r>
              <a:rPr lang="en-US" dirty="0" smtClean="0"/>
              <a:t>It </a:t>
            </a:r>
            <a:r>
              <a:rPr lang="en-US" dirty="0"/>
              <a:t>could also be the result of poor inventory management.  </a:t>
            </a:r>
            <a:endParaRPr lang="en-US" dirty="0" smtClean="0"/>
          </a:p>
          <a:p>
            <a:pPr marL="228600" indent="-228600">
              <a:buFont typeface="+mj-lt"/>
              <a:buNone/>
              <a:defRPr/>
            </a:pPr>
            <a:r>
              <a:rPr lang="en-US" dirty="0" smtClean="0"/>
              <a:t>Therefore</a:t>
            </a:r>
            <a:r>
              <a:rPr lang="en-US" dirty="0"/>
              <a:t>, in making comparisons, it is useful to bear these in </a:t>
            </a:r>
            <a:r>
              <a:rPr lang="en-US" dirty="0" smtClean="0"/>
              <a:t>mind: </a:t>
            </a:r>
          </a:p>
          <a:p>
            <a:pPr marL="228600" indent="-228600">
              <a:buFont typeface="+mj-lt"/>
              <a:buAutoNum type="arabicPeriod"/>
              <a:defRPr/>
            </a:pPr>
            <a:r>
              <a:rPr lang="en-US" dirty="0" smtClean="0"/>
              <a:t>If </a:t>
            </a:r>
            <a:r>
              <a:rPr lang="en-US" dirty="0"/>
              <a:t>we are comparing two companies that we know a priori to have similar inventory management capabilities, then days of inventory is a good indicator of product shelf life.  </a:t>
            </a:r>
            <a:endParaRPr lang="en-US" dirty="0" smtClean="0"/>
          </a:p>
          <a:p>
            <a:pPr marL="228600" indent="-228600">
              <a:buFont typeface="+mj-lt"/>
              <a:buAutoNum type="arabicPeriod"/>
              <a:defRPr/>
            </a:pPr>
            <a:r>
              <a:rPr lang="en-US" dirty="0" smtClean="0"/>
              <a:t>If </a:t>
            </a:r>
            <a:r>
              <a:rPr lang="en-US" dirty="0"/>
              <a:t>we are comparing two companies that we know a priori to have the same product shelf life, then days of inventory is better thought of as an indicator of inventory management </a:t>
            </a:r>
            <a:r>
              <a:rPr lang="en-US" dirty="0" smtClean="0"/>
              <a:t>capability</a:t>
            </a:r>
          </a:p>
          <a:p>
            <a:pPr marL="228600" indent="-228600">
              <a:buFont typeface="+mj-lt"/>
              <a:buAutoNum type="arabicPeriod"/>
              <a:defRPr/>
            </a:pPr>
            <a:endParaRPr lang="en-US" dirty="0" smtClean="0"/>
          </a:p>
          <a:p>
            <a:pPr marL="228600" indent="-228600">
              <a:buFont typeface="+mj-lt"/>
              <a:buNone/>
              <a:defRPr/>
            </a:pPr>
            <a:r>
              <a:rPr lang="en-US" dirty="0" smtClean="0"/>
              <a:t>In real life, you will not be faced with identifying four companies from four financials statements, but what you will try to infer is whether it is properly managed and what the opportunities are (from an investment or improvement perspective).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Since Starbucks’ ingredients are much less perishable, its days of inventory are much higher, as we would expect.  What about Domino’s Pizza?  As a fast food chain, it might be close to McDonald’s.  It turns out that Domino’s is higher</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separates:</a:t>
            </a:r>
          </a:p>
          <a:p>
            <a:endParaRPr lang="en-US" dirty="0" smtClean="0"/>
          </a:p>
          <a:p>
            <a:r>
              <a:rPr lang="en-US" dirty="0" smtClean="0"/>
              <a:t>H Darden restaurants</a:t>
            </a:r>
          </a:p>
          <a:p>
            <a:r>
              <a:rPr lang="en-US" dirty="0" smtClean="0"/>
              <a:t>I Kroger</a:t>
            </a:r>
          </a:p>
          <a:p>
            <a:endParaRPr lang="en-US" dirty="0" smtClean="0"/>
          </a:p>
          <a:p>
            <a:r>
              <a:rPr lang="en-US" dirty="0" smtClean="0"/>
              <a:t>From</a:t>
            </a:r>
          </a:p>
          <a:p>
            <a:endParaRPr lang="en-US" dirty="0" smtClean="0"/>
          </a:p>
          <a:p>
            <a:r>
              <a:rPr lang="en-US" dirty="0" smtClean="0"/>
              <a:t>C Dell</a:t>
            </a:r>
          </a:p>
          <a:p>
            <a:r>
              <a:rPr lang="en-US" dirty="0" smtClean="0"/>
              <a:t>N Citigroup</a:t>
            </a:r>
          </a:p>
          <a:p>
            <a:endParaRPr lang="en-US" dirty="0" smtClean="0"/>
          </a:p>
          <a:p>
            <a:r>
              <a:rPr lang="en-US" dirty="0" smtClean="0"/>
              <a:t>* We see that the days of receivables for Dell is also in months.  Therefore, even though Dell is commonly thought of as a retailer, this data suggests that a substantial amount of its revenues comes from businesses rather than individuals</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#8: Technology and Mass Customized Service</a:t>
            </a:r>
            <a:endParaRPr lang="en-US"/>
          </a:p>
        </p:txBody>
      </p:sp>
      <p:sp>
        <p:nvSpPr>
          <p:cNvPr id="5" name="Date Placeholder 4"/>
          <p:cNvSpPr>
            <a:spLocks noGrp="1"/>
          </p:cNvSpPr>
          <p:nvPr>
            <p:ph type="dt" idx="11"/>
          </p:nvPr>
        </p:nvSpPr>
        <p:spPr/>
        <p:txBody>
          <a:bodyPr/>
          <a:lstStyle/>
          <a:p>
            <a:pPr>
              <a:defRPr/>
            </a:pPr>
            <a:fld id="{2BB63D27-399F-4792-A118-4CC730A89D33}" type="datetime1">
              <a:rPr lang="en-US" smtClean="0"/>
              <a:pPr>
                <a:defRPr/>
              </a:pPr>
              <a:t>1/9/2011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00374D-DE24-432A-A555-117A9B7117D2}" type="datetimeFigureOut">
              <a:rPr lang="en-US"/>
              <a:pPr>
                <a:defRPr/>
              </a:pPr>
              <a:t>1/9/2011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4CAE6F0-43AB-4106-94BB-587E9FA3B19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2B8E468-3EEB-40D5-AF12-B662251B8F77}" type="datetimeFigureOut">
              <a:rPr lang="en-US"/>
              <a:pPr>
                <a:defRPr/>
              </a:pPr>
              <a:t>1/9/2011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7B0D384D-6DD8-472F-9994-3DF306E858BF}"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CE752E69-66A6-4DAB-AB68-8CCA2B5DCC10}" type="datetimeFigureOut">
              <a:rPr lang="en-US"/>
              <a:pPr>
                <a:defRPr/>
              </a:pPr>
              <a:t>1/9/2011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511044E5-B915-4FE7-A716-ADB42DE83CC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E0D4699D-31B4-4819-8870-563A01B59F9F}" type="datetimeFigureOut">
              <a:rPr lang="en-US"/>
              <a:pPr>
                <a:defRPr/>
              </a:pPr>
              <a:t>1/9/2011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0DB4D8C-D68F-4D06-B836-3FB792B68F6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4BBE9478-6773-4CD5-BF69-2B4C4624D824}" type="datetimeFigureOut">
              <a:rPr lang="en-US"/>
              <a:pPr>
                <a:defRPr/>
              </a:pPr>
              <a:t>1/9/2011</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E47C2C93-F82C-4E4B-BD1B-8FCD5C68F7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A6B6F1B-FEE7-4B8C-A452-CBDE9E3EB258}" type="datetimeFigureOut">
              <a:rPr lang="en-US"/>
              <a:pPr>
                <a:defRPr/>
              </a:pPr>
              <a:t>1/9/2011</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69867759-4B09-4917-9E7F-DB40190B9747}"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A00FB79A-C268-4BAD-86E9-DC005B9F7726}" type="datetimeFigureOut">
              <a:rPr lang="en-US"/>
              <a:pPr>
                <a:defRPr/>
              </a:pPr>
              <a:t>1/9/2011</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A3238790-0A44-4A78-A69F-BD377095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74B47EBE-FB7E-4F91-9DB9-A2EFDCE61AFF}" type="datetimeFigureOut">
              <a:rPr lang="en-US"/>
              <a:pPr>
                <a:defRPr/>
              </a:pPr>
              <a:t>1/9/2011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03793E99-45EC-409D-A540-A09E785679E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BE9450F-8356-4A60-AFDE-E135D759F99B}" type="datetimeFigureOut">
              <a:rPr lang="en-US"/>
              <a:pPr>
                <a:defRPr/>
              </a:pPr>
              <a:t>1/9/2011</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46CE01DE-D1E8-48AC-BA3C-5F96293BCC73}"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346DC646-46CB-4D99-BA43-D25846538BE6}" type="datetimeFigureOut">
              <a:rPr lang="en-US"/>
              <a:pPr>
                <a:defRPr/>
              </a:pPr>
              <a:t>1/9/2011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27E53CD4-A309-4E74-ACA1-C74CC47A12E0}"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cs typeface="+mn-cs"/>
              </a:defRPr>
            </a:lvl1pPr>
          </a:lstStyle>
          <a:p>
            <a:pPr>
              <a:defRPr/>
            </a:pPr>
            <a:fld id="{2CED34F1-D4CD-4098-9EFB-2EB71E8B5887}" type="datetimeFigureOut">
              <a:rPr lang="en-US"/>
              <a:pPr>
                <a:defRPr/>
              </a:pPr>
              <a:t>1/9/2011</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cs typeface="+mn-cs"/>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cs typeface="+mn-cs"/>
              </a:defRPr>
            </a:lvl1pPr>
          </a:lstStyle>
          <a:p>
            <a:pPr>
              <a:defRPr/>
            </a:pPr>
            <a:fld id="{BB1F661E-3E86-43D3-93F2-79FA35BB7AA3}"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31"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 id="2147483818" r:id="rId13"/>
    <p:sldLayoutId id="214748381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pitchFamily="34" charset="0"/>
              </a:defRPr>
            </a:lvl1pPr>
          </a:lstStyle>
          <a:p>
            <a:pPr>
              <a:defRPr/>
            </a:pPr>
            <a:fld id="{19CC850D-106C-483D-B89E-3E330FC6A51D}" type="datetimeFigureOut">
              <a:rPr lang="en-US"/>
              <a:pPr>
                <a:defRPr/>
              </a:pPr>
              <a:t>1/9/2011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pitchFamily="34" charset="0"/>
              </a:defRPr>
            </a:lvl1pPr>
          </a:lstStyle>
          <a:p>
            <a:pPr>
              <a:defRPr/>
            </a:pPr>
            <a:fld id="{C4543243-4A52-4C31-8439-B49AC50AA10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D979E951-A4D9-4E12-9170-ADB27C17364C}"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3"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5.xml"/><Relationship Id="rId7"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8.jpeg"/><Relationship Id="rId11" Type="http://schemas.openxmlformats.org/officeDocument/2006/relationships/image" Target="../media/image4.png"/><Relationship Id="rId5" Type="http://schemas.openxmlformats.org/officeDocument/2006/relationships/oleObject" Target="../embeddings/oleObject3.bin"/><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hyperlink" Target="http://www.dilbert.com/comics/dilbert/archive/images/dilbert2732610051031.gif"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www.timbuk2.com/" TargetMode="External"/><Relationship Id="rId7"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34.jpeg"/><Relationship Id="rId5" Type="http://schemas.openxmlformats.org/officeDocument/2006/relationships/image" Target="../media/image33.gif"/><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timbuk2.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png"/><Relationship Id="rId4" Type="http://schemas.openxmlformats.org/officeDocument/2006/relationships/oleObject" Target="../embeddings/oleObject6.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http://www.jup.com/docs/sps/dcs/1999/v11/images/dcsv11-8.gif" TargetMode="External"/><Relationship Id="rId5" Type="http://schemas.openxmlformats.org/officeDocument/2006/relationships/image" Target="../media/image43.png"/><Relationship Id="rId4" Type="http://schemas.openxmlformats.org/officeDocument/2006/relationships/image" Target="http://www.jup.com/docs/sps/dcs/1999/v11/images/dcsv11-3.gif"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Operations Strategy</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dirty="0" smtClean="0">
                <a:solidFill>
                  <a:schemeClr val="bg1"/>
                </a:solidFill>
              </a:rPr>
              <a:t>2011</a:t>
            </a: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B9899"/>
                </a:solidFill>
                <a:latin typeface="Georgia" pitchFamily="18" charset="0"/>
                <a:ea typeface="Georgia" pitchFamily="18" charset="0"/>
                <a:cs typeface="Georgia" pitchFamily="18" charset="0"/>
                <a:sym typeface="Georgia" pitchFamily="18" charset="0"/>
              </a:rPr>
              <a:t>Clue 4: Days of Working Capital</a:t>
            </a:r>
            <a:endParaRPr lang="en-US" dirty="0"/>
          </a:p>
        </p:txBody>
      </p:sp>
      <p:sp>
        <p:nvSpPr>
          <p:cNvPr id="3" name="Content Placeholder 2"/>
          <p:cNvSpPr>
            <a:spLocks noGrp="1"/>
          </p:cNvSpPr>
          <p:nvPr>
            <p:ph idx="1"/>
          </p:nvPr>
        </p:nvSpPr>
        <p:spPr/>
        <p:txBody>
          <a:bodyPr/>
          <a:lstStyle/>
          <a:p>
            <a:pPr marL="273050" indent="-273050" defTabSz="912813">
              <a:spcBef>
                <a:spcPts val="425"/>
              </a:spcBef>
              <a:buClr>
                <a:srgbClr val="D16349"/>
              </a:buClr>
              <a:buSzPct val="85000"/>
            </a:pPr>
            <a:r>
              <a:rPr lang="en-US" dirty="0" smtClean="0">
                <a:latin typeface="Georgia" pitchFamily="18" charset="0"/>
                <a:ea typeface="Georgia" pitchFamily="18" charset="0"/>
                <a:cs typeface="Georgia" pitchFamily="18" charset="0"/>
                <a:sym typeface="Georgia" pitchFamily="18" charset="0"/>
              </a:rPr>
              <a:t>Recall:</a:t>
            </a:r>
            <a:endParaRPr lang="en-US" dirty="0" smtClean="0">
              <a:latin typeface="Georgia" pitchFamily="18" charset="0"/>
              <a:ea typeface="Georgia" pitchFamily="18" charset="0"/>
              <a:cs typeface="Georgia" pitchFamily="18" charset="0"/>
              <a:sym typeface="Georgia" pitchFamily="18" charset="0"/>
            </a:endParaRPr>
          </a:p>
          <a:p>
            <a:pPr marL="465138" lvl="1" indent="-273050" defTabSz="912813">
              <a:spcBef>
                <a:spcPts val="350"/>
              </a:spcBef>
              <a:buClr>
                <a:srgbClr val="CCB400"/>
              </a:buClr>
              <a:buSzPct val="70000"/>
              <a:buFont typeface="Wingdings" pitchFamily="2" charset="2"/>
              <a:buChar char="§"/>
            </a:pPr>
            <a:r>
              <a:rPr lang="en-US" sz="2200" dirty="0" smtClean="0">
                <a:solidFill>
                  <a:srgbClr val="646B86"/>
                </a:solidFill>
                <a:latin typeface="Georgia" pitchFamily="18" charset="0"/>
                <a:ea typeface="Georgia" pitchFamily="18" charset="0"/>
                <a:cs typeface="Georgia" pitchFamily="18" charset="0"/>
                <a:sym typeface="Georgia" pitchFamily="18" charset="0"/>
              </a:rPr>
              <a:t>Days of receivables </a:t>
            </a:r>
            <a:r>
              <a:rPr lang="en-US" sz="2200" dirty="0" smtClean="0">
                <a:solidFill>
                  <a:srgbClr val="646B86"/>
                </a:solidFill>
                <a:latin typeface="Georgia" pitchFamily="18" charset="0"/>
                <a:ea typeface="Georgia" pitchFamily="18" charset="0"/>
                <a:cs typeface="Georgia" pitchFamily="18" charset="0"/>
                <a:sym typeface="Georgia" pitchFamily="18" charset="0"/>
              </a:rPr>
              <a:t>(DR) </a:t>
            </a:r>
            <a:r>
              <a:rPr lang="en-US" sz="2200" dirty="0" smtClean="0">
                <a:solidFill>
                  <a:srgbClr val="646B86"/>
                </a:solidFill>
                <a:latin typeface="Georgia" pitchFamily="18" charset="0"/>
                <a:ea typeface="Georgia" pitchFamily="18" charset="0"/>
                <a:cs typeface="Georgia" pitchFamily="18" charset="0"/>
                <a:sym typeface="Georgia" pitchFamily="18" charset="0"/>
              </a:rPr>
              <a:t>= </a:t>
            </a:r>
            <a:r>
              <a:rPr lang="en-US" sz="2400" dirty="0" smtClean="0">
                <a:solidFill>
                  <a:srgbClr val="646B86"/>
                </a:solidFill>
                <a:latin typeface="Georgia" pitchFamily="18" charset="0"/>
                <a:ea typeface="Georgia" pitchFamily="18" charset="0"/>
                <a:cs typeface="Georgia" pitchFamily="18" charset="0"/>
                <a:sym typeface="Georgia" pitchFamily="18" charset="0"/>
              </a:rPr>
              <a:t>AR/annual sales  </a:t>
            </a:r>
            <a:r>
              <a:rPr lang="en-US" sz="2400" dirty="0" smtClean="0">
                <a:solidFill>
                  <a:srgbClr val="646B86"/>
                </a:solidFill>
                <a:latin typeface="Helvetica" charset="0"/>
                <a:ea typeface="Helvetica" charset="0"/>
                <a:cs typeface="Helvetica" charset="0"/>
                <a:sym typeface="Helvetica" charset="0"/>
              </a:rPr>
              <a:t>´ </a:t>
            </a:r>
            <a:r>
              <a:rPr lang="en-US" sz="2400" dirty="0" smtClean="0">
                <a:solidFill>
                  <a:srgbClr val="646B86"/>
                </a:solidFill>
                <a:latin typeface="Georgia" pitchFamily="18" charset="0"/>
                <a:ea typeface="Georgia" pitchFamily="18" charset="0"/>
                <a:cs typeface="Georgia" pitchFamily="18" charset="0"/>
                <a:sym typeface="Georgia" pitchFamily="18" charset="0"/>
              </a:rPr>
              <a:t>365</a:t>
            </a:r>
            <a:endParaRPr lang="en-US" sz="2200" dirty="0" smtClean="0">
              <a:solidFill>
                <a:srgbClr val="646B86"/>
              </a:solidFill>
              <a:latin typeface="Georgia" pitchFamily="18" charset="0"/>
              <a:ea typeface="Georgia" pitchFamily="18" charset="0"/>
              <a:cs typeface="Georgia" pitchFamily="18" charset="0"/>
              <a:sym typeface="Georgia" pitchFamily="18" charset="0"/>
            </a:endParaRPr>
          </a:p>
          <a:p>
            <a:pPr marL="415925" lvl="2" indent="0" defTabSz="912813">
              <a:spcBef>
                <a:spcPts val="275"/>
              </a:spcBef>
              <a:buNone/>
            </a:pPr>
            <a:r>
              <a:rPr lang="en-US" sz="2000" dirty="0" smtClean="0">
                <a:latin typeface="Georgia" pitchFamily="18" charset="0"/>
                <a:ea typeface="Georgia" pitchFamily="18" charset="0"/>
                <a:cs typeface="Georgia" pitchFamily="18" charset="0"/>
                <a:sym typeface="Georgia" pitchFamily="18" charset="0"/>
              </a:rPr>
              <a:t>	</a:t>
            </a:r>
            <a:r>
              <a:rPr lang="en-US" sz="2000" dirty="0" smtClean="0">
                <a:latin typeface="Georgia" pitchFamily="18" charset="0"/>
                <a:ea typeface="Georgia" pitchFamily="18" charset="0"/>
                <a:cs typeface="Georgia" pitchFamily="18" charset="0"/>
                <a:sym typeface="Georgia" pitchFamily="18" charset="0"/>
              </a:rPr>
              <a:t>= </a:t>
            </a:r>
            <a:r>
              <a:rPr lang="en-US" sz="1800" dirty="0" smtClean="0">
                <a:latin typeface="Georgia" pitchFamily="18" charset="0"/>
                <a:ea typeface="Georgia" pitchFamily="18" charset="0"/>
                <a:cs typeface="Georgia" pitchFamily="18" charset="0"/>
                <a:sym typeface="Georgia" pitchFamily="18" charset="0"/>
              </a:rPr>
              <a:t>how </a:t>
            </a:r>
            <a:r>
              <a:rPr lang="en-US" sz="1800" dirty="0" smtClean="0">
                <a:latin typeface="Georgia" pitchFamily="18" charset="0"/>
                <a:ea typeface="Georgia" pitchFamily="18" charset="0"/>
                <a:cs typeface="Georgia" pitchFamily="18" charset="0"/>
                <a:sym typeface="Georgia" pitchFamily="18" charset="0"/>
              </a:rPr>
              <a:t>long before we collect from customers, after goods </a:t>
            </a:r>
            <a:r>
              <a:rPr lang="en-US" sz="1800" dirty="0" smtClean="0">
                <a:latin typeface="Georgia" pitchFamily="18" charset="0"/>
                <a:ea typeface="Georgia" pitchFamily="18" charset="0"/>
                <a:cs typeface="Georgia" pitchFamily="18" charset="0"/>
                <a:sym typeface="Georgia" pitchFamily="18" charset="0"/>
              </a:rPr>
              <a:t>sold</a:t>
            </a:r>
            <a:endParaRPr lang="en-US" sz="2000" dirty="0" smtClean="0">
              <a:latin typeface="Georgia" pitchFamily="18" charset="0"/>
              <a:ea typeface="Georgia" pitchFamily="18" charset="0"/>
              <a:cs typeface="Georgia" pitchFamily="18" charset="0"/>
              <a:sym typeface="Georgia" pitchFamily="18" charset="0"/>
            </a:endParaRPr>
          </a:p>
          <a:p>
            <a:pPr marL="465138" lvl="1" indent="-273050" defTabSz="912813">
              <a:spcBef>
                <a:spcPts val="350"/>
              </a:spcBef>
              <a:buClr>
                <a:srgbClr val="CCB400"/>
              </a:buClr>
              <a:buSzPct val="70000"/>
              <a:buFont typeface="Wingdings" pitchFamily="2" charset="2"/>
              <a:buChar char="§"/>
            </a:pPr>
            <a:r>
              <a:rPr lang="en-US" sz="2200" dirty="0" smtClean="0">
                <a:solidFill>
                  <a:srgbClr val="646B86"/>
                </a:solidFill>
                <a:latin typeface="Georgia" pitchFamily="18" charset="0"/>
                <a:ea typeface="Georgia" pitchFamily="18" charset="0"/>
                <a:cs typeface="Georgia" pitchFamily="18" charset="0"/>
                <a:sym typeface="Georgia" pitchFamily="18" charset="0"/>
              </a:rPr>
              <a:t>Days of inventory </a:t>
            </a:r>
            <a:r>
              <a:rPr lang="en-US" sz="2200" dirty="0" smtClean="0">
                <a:solidFill>
                  <a:srgbClr val="646B86"/>
                </a:solidFill>
                <a:latin typeface="Georgia" pitchFamily="18" charset="0"/>
                <a:ea typeface="Georgia" pitchFamily="18" charset="0"/>
                <a:cs typeface="Georgia" pitchFamily="18" charset="0"/>
                <a:sym typeface="Georgia" pitchFamily="18" charset="0"/>
              </a:rPr>
              <a:t>(DI) = </a:t>
            </a:r>
            <a:r>
              <a:rPr lang="en-US" sz="2200" dirty="0" smtClean="0">
                <a:solidFill>
                  <a:srgbClr val="646B86"/>
                </a:solidFill>
                <a:latin typeface="Georgia" pitchFamily="18" charset="0"/>
                <a:ea typeface="Georgia" pitchFamily="18" charset="0"/>
                <a:cs typeface="Georgia" pitchFamily="18" charset="0"/>
                <a:sym typeface="Georgia" pitchFamily="18" charset="0"/>
              </a:rPr>
              <a:t>Inventory / annual COGS </a:t>
            </a:r>
            <a:r>
              <a:rPr lang="en-US" dirty="0" smtClean="0">
                <a:solidFill>
                  <a:srgbClr val="646B86"/>
                </a:solidFill>
                <a:latin typeface="Helvetica" charset="0"/>
                <a:ea typeface="Helvetica" charset="0"/>
                <a:cs typeface="Helvetica" charset="0"/>
                <a:sym typeface="Helvetica" charset="0"/>
              </a:rPr>
              <a:t>´</a:t>
            </a:r>
            <a:r>
              <a:rPr lang="en-US" sz="2200" dirty="0" smtClean="0">
                <a:solidFill>
                  <a:srgbClr val="646B86"/>
                </a:solidFill>
                <a:latin typeface="Georgia" pitchFamily="18" charset="0"/>
                <a:ea typeface="Georgia" pitchFamily="18" charset="0"/>
                <a:cs typeface="Georgia" pitchFamily="18" charset="0"/>
                <a:sym typeface="Georgia" pitchFamily="18" charset="0"/>
              </a:rPr>
              <a:t> 365</a:t>
            </a:r>
          </a:p>
          <a:p>
            <a:pPr marL="415925" lvl="2" indent="0" defTabSz="912813">
              <a:spcBef>
                <a:spcPts val="275"/>
              </a:spcBef>
              <a:buNone/>
            </a:pPr>
            <a:r>
              <a:rPr lang="en-US" sz="2000" dirty="0" smtClean="0">
                <a:latin typeface="Georgia" pitchFamily="18" charset="0"/>
                <a:ea typeface="Georgia" pitchFamily="18" charset="0"/>
                <a:cs typeface="Georgia" pitchFamily="18" charset="0"/>
                <a:sym typeface="Georgia" pitchFamily="18" charset="0"/>
              </a:rPr>
              <a:t>	</a:t>
            </a:r>
            <a:r>
              <a:rPr lang="en-US" sz="2000" dirty="0" smtClean="0">
                <a:latin typeface="Georgia" pitchFamily="18" charset="0"/>
                <a:ea typeface="Georgia" pitchFamily="18" charset="0"/>
                <a:cs typeface="Georgia" pitchFamily="18" charset="0"/>
                <a:sym typeface="Georgia" pitchFamily="18" charset="0"/>
              </a:rPr>
              <a:t>= </a:t>
            </a:r>
            <a:r>
              <a:rPr lang="en-US" sz="1800" dirty="0" smtClean="0">
                <a:latin typeface="Georgia" pitchFamily="18" charset="0"/>
                <a:ea typeface="Georgia" pitchFamily="18" charset="0"/>
                <a:cs typeface="Georgia" pitchFamily="18" charset="0"/>
                <a:sym typeface="Georgia" pitchFamily="18" charset="0"/>
              </a:rPr>
              <a:t>how </a:t>
            </a:r>
            <a:r>
              <a:rPr lang="en-US" sz="1800" dirty="0" smtClean="0">
                <a:latin typeface="Georgia" pitchFamily="18" charset="0"/>
                <a:ea typeface="Georgia" pitchFamily="18" charset="0"/>
                <a:cs typeface="Georgia" pitchFamily="18" charset="0"/>
                <a:sym typeface="Georgia" pitchFamily="18" charset="0"/>
              </a:rPr>
              <a:t>long between goods received and goods </a:t>
            </a:r>
            <a:r>
              <a:rPr lang="en-US" sz="1800" dirty="0" smtClean="0">
                <a:latin typeface="Georgia" pitchFamily="18" charset="0"/>
                <a:ea typeface="Georgia" pitchFamily="18" charset="0"/>
                <a:cs typeface="Georgia" pitchFamily="18" charset="0"/>
                <a:sym typeface="Georgia" pitchFamily="18" charset="0"/>
              </a:rPr>
              <a:t>sold</a:t>
            </a:r>
            <a:endParaRPr lang="en-US" sz="2000" dirty="0" smtClean="0">
              <a:latin typeface="Georgia" pitchFamily="18" charset="0"/>
              <a:ea typeface="Georgia" pitchFamily="18" charset="0"/>
              <a:cs typeface="Georgia" pitchFamily="18" charset="0"/>
              <a:sym typeface="Georgia" pitchFamily="18" charset="0"/>
            </a:endParaRPr>
          </a:p>
          <a:p>
            <a:pPr marL="273050" indent="-273050" defTabSz="912813">
              <a:spcBef>
                <a:spcPts val="425"/>
              </a:spcBef>
              <a:buClr>
                <a:srgbClr val="D16349"/>
              </a:buClr>
              <a:buSzPct val="85000"/>
            </a:pPr>
            <a:r>
              <a:rPr lang="en-US" dirty="0" smtClean="0">
                <a:latin typeface="Georgia" pitchFamily="18" charset="0"/>
                <a:ea typeface="Georgia" pitchFamily="18" charset="0"/>
                <a:cs typeface="Georgia" pitchFamily="18" charset="0"/>
                <a:sym typeface="Georgia" pitchFamily="18" charset="0"/>
              </a:rPr>
              <a:t>Naturally, we have:</a:t>
            </a:r>
          </a:p>
          <a:p>
            <a:pPr marL="465138" lvl="1" indent="-273050" defTabSz="912813">
              <a:spcBef>
                <a:spcPts val="350"/>
              </a:spcBef>
              <a:buClr>
                <a:srgbClr val="CCB400"/>
              </a:buClr>
              <a:buSzPct val="70000"/>
              <a:buFont typeface="Wingdings" pitchFamily="2" charset="2"/>
              <a:buChar char="§"/>
            </a:pPr>
            <a:r>
              <a:rPr lang="en-US" sz="2200" dirty="0" smtClean="0">
                <a:solidFill>
                  <a:srgbClr val="646B86"/>
                </a:solidFill>
                <a:latin typeface="Georgia" pitchFamily="18" charset="0"/>
                <a:ea typeface="Georgia" pitchFamily="18" charset="0"/>
                <a:cs typeface="Georgia" pitchFamily="18" charset="0"/>
                <a:sym typeface="Georgia" pitchFamily="18" charset="0"/>
              </a:rPr>
              <a:t> Days of </a:t>
            </a:r>
            <a:r>
              <a:rPr lang="en-US" sz="2200" dirty="0" smtClean="0">
                <a:solidFill>
                  <a:srgbClr val="646B86"/>
                </a:solidFill>
                <a:latin typeface="Georgia" pitchFamily="18" charset="0"/>
                <a:ea typeface="Georgia" pitchFamily="18" charset="0"/>
                <a:cs typeface="Georgia" pitchFamily="18" charset="0"/>
                <a:sym typeface="Georgia" pitchFamily="18" charset="0"/>
              </a:rPr>
              <a:t>payables (DP) = </a:t>
            </a:r>
            <a:r>
              <a:rPr lang="en-US" sz="2400" dirty="0" smtClean="0">
                <a:solidFill>
                  <a:srgbClr val="646B86"/>
                </a:solidFill>
                <a:latin typeface="Georgia" pitchFamily="18" charset="0"/>
                <a:ea typeface="Georgia" pitchFamily="18" charset="0"/>
                <a:cs typeface="Georgia" pitchFamily="18" charset="0"/>
                <a:sym typeface="Georgia" pitchFamily="18" charset="0"/>
              </a:rPr>
              <a:t>AP/annual COGS </a:t>
            </a:r>
            <a:r>
              <a:rPr lang="en-US" sz="2400" dirty="0" smtClean="0">
                <a:solidFill>
                  <a:srgbClr val="646B86"/>
                </a:solidFill>
                <a:latin typeface="Helvetica" charset="0"/>
                <a:ea typeface="Helvetica" charset="0"/>
                <a:cs typeface="Helvetica" charset="0"/>
                <a:sym typeface="Helvetica" charset="0"/>
              </a:rPr>
              <a:t>´ </a:t>
            </a:r>
            <a:r>
              <a:rPr lang="en-US" sz="2400" dirty="0" smtClean="0">
                <a:solidFill>
                  <a:srgbClr val="646B86"/>
                </a:solidFill>
                <a:latin typeface="Georgia" pitchFamily="18" charset="0"/>
                <a:ea typeface="Georgia" pitchFamily="18" charset="0"/>
                <a:cs typeface="Georgia" pitchFamily="18" charset="0"/>
                <a:sym typeface="Georgia" pitchFamily="18" charset="0"/>
              </a:rPr>
              <a:t>365</a:t>
            </a:r>
            <a:endParaRPr lang="en-US" sz="2200" dirty="0" smtClean="0">
              <a:solidFill>
                <a:srgbClr val="646B86"/>
              </a:solidFill>
              <a:latin typeface="Georgia" pitchFamily="18" charset="0"/>
              <a:ea typeface="Georgia" pitchFamily="18" charset="0"/>
              <a:cs typeface="Georgia" pitchFamily="18" charset="0"/>
              <a:sym typeface="Georgia" pitchFamily="18" charset="0"/>
            </a:endParaRPr>
          </a:p>
          <a:p>
            <a:pPr marL="415925" lvl="2" indent="0" defTabSz="912813">
              <a:spcBef>
                <a:spcPts val="275"/>
              </a:spcBef>
              <a:buNone/>
            </a:pPr>
            <a:r>
              <a:rPr lang="en-US" sz="2000" dirty="0" smtClean="0">
                <a:latin typeface="Georgia" pitchFamily="18" charset="0"/>
                <a:ea typeface="Georgia" pitchFamily="18" charset="0"/>
                <a:cs typeface="Georgia" pitchFamily="18" charset="0"/>
                <a:sym typeface="Georgia" pitchFamily="18" charset="0"/>
              </a:rPr>
              <a:t>	</a:t>
            </a:r>
            <a:r>
              <a:rPr lang="en-US" sz="2000" dirty="0" smtClean="0">
                <a:latin typeface="Georgia" pitchFamily="18" charset="0"/>
                <a:ea typeface="Georgia" pitchFamily="18" charset="0"/>
                <a:cs typeface="Georgia" pitchFamily="18" charset="0"/>
                <a:sym typeface="Georgia" pitchFamily="18" charset="0"/>
              </a:rPr>
              <a:t>= </a:t>
            </a:r>
            <a:r>
              <a:rPr lang="en-US" sz="1800" dirty="0" smtClean="0">
                <a:latin typeface="Georgia" pitchFamily="18" charset="0"/>
                <a:ea typeface="Georgia" pitchFamily="18" charset="0"/>
                <a:cs typeface="Georgia" pitchFamily="18" charset="0"/>
                <a:sym typeface="Georgia" pitchFamily="18" charset="0"/>
              </a:rPr>
              <a:t>how </a:t>
            </a:r>
            <a:r>
              <a:rPr lang="en-US" sz="1800" dirty="0" smtClean="0">
                <a:latin typeface="Georgia" pitchFamily="18" charset="0"/>
                <a:ea typeface="Georgia" pitchFamily="18" charset="0"/>
                <a:cs typeface="Georgia" pitchFamily="18" charset="0"/>
                <a:sym typeface="Georgia" pitchFamily="18" charset="0"/>
              </a:rPr>
              <a:t>long before we need to pay suppliers, after goods </a:t>
            </a:r>
            <a:r>
              <a:rPr lang="en-US" sz="1800" dirty="0" smtClean="0">
                <a:latin typeface="Georgia" pitchFamily="18" charset="0"/>
                <a:ea typeface="Georgia" pitchFamily="18" charset="0"/>
                <a:cs typeface="Georgia" pitchFamily="18" charset="0"/>
                <a:sym typeface="Georgia" pitchFamily="18" charset="0"/>
              </a:rPr>
              <a:t>received</a:t>
            </a:r>
            <a:endParaRPr lang="en-US" sz="2000" dirty="0" smtClean="0">
              <a:latin typeface="Georgia" pitchFamily="18" charset="0"/>
              <a:ea typeface="Georgia" pitchFamily="18" charset="0"/>
              <a:cs typeface="Georgia" pitchFamily="18" charset="0"/>
              <a:sym typeface="Georgia" pitchFamily="18" charset="0"/>
            </a:endParaRPr>
          </a:p>
          <a:p>
            <a:pPr marL="65088" indent="-273050" defTabSz="912813">
              <a:spcBef>
                <a:spcPts val="350"/>
              </a:spcBef>
              <a:buClr>
                <a:srgbClr val="CCB400"/>
              </a:buClr>
              <a:buSzPct val="70000"/>
            </a:pPr>
            <a:endParaRPr lang="en-US" sz="2200" dirty="0" smtClean="0">
              <a:solidFill>
                <a:srgbClr val="646B86"/>
              </a:solidFill>
              <a:latin typeface="Georgia" pitchFamily="18" charset="0"/>
              <a:ea typeface="Georgia" pitchFamily="18" charset="0"/>
              <a:cs typeface="Georgia" pitchFamily="18" charset="0"/>
              <a:sym typeface="Georgia" pitchFamily="18" charset="0"/>
            </a:endParaRPr>
          </a:p>
          <a:p>
            <a:pPr marL="65088" indent="-273050" defTabSz="912813">
              <a:spcBef>
                <a:spcPts val="350"/>
              </a:spcBef>
              <a:buClr>
                <a:srgbClr val="CCB400"/>
              </a:buClr>
              <a:buSzPct val="70000"/>
            </a:pPr>
            <a:r>
              <a:rPr lang="en-US" sz="2200" dirty="0" smtClean="0">
                <a:solidFill>
                  <a:srgbClr val="646B86"/>
                </a:solidFill>
                <a:latin typeface="Georgia" pitchFamily="18" charset="0"/>
                <a:ea typeface="Georgia" pitchFamily="18" charset="0"/>
                <a:cs typeface="Georgia" pitchFamily="18" charset="0"/>
                <a:sym typeface="Georgia" pitchFamily="18" charset="0"/>
              </a:rPr>
              <a:t>Days </a:t>
            </a:r>
            <a:r>
              <a:rPr lang="en-US" sz="2200" dirty="0" smtClean="0">
                <a:solidFill>
                  <a:srgbClr val="646B86"/>
                </a:solidFill>
                <a:latin typeface="Georgia" pitchFamily="18" charset="0"/>
                <a:ea typeface="Georgia" pitchFamily="18" charset="0"/>
                <a:cs typeface="Georgia" pitchFamily="18" charset="0"/>
                <a:sym typeface="Georgia" pitchFamily="18" charset="0"/>
              </a:rPr>
              <a:t>of working capital…a result of the above three</a:t>
            </a:r>
          </a:p>
          <a:p>
            <a:pPr marL="465138" lvl="1" indent="-273050" defTabSz="912813">
              <a:spcBef>
                <a:spcPts val="350"/>
              </a:spcBef>
              <a:buClr>
                <a:srgbClr val="CCB400"/>
              </a:buClr>
              <a:buSzPct val="70000"/>
              <a:buFont typeface="Wingdings" pitchFamily="2" charset="2"/>
              <a:buChar char="§"/>
            </a:pPr>
            <a:r>
              <a:rPr lang="en-US" dirty="0" smtClean="0">
                <a:latin typeface="Georgia" pitchFamily="18" charset="0"/>
                <a:ea typeface="Georgia" pitchFamily="18" charset="0"/>
                <a:cs typeface="Georgia" pitchFamily="18" charset="0"/>
                <a:sym typeface="Georgia" pitchFamily="18" charset="0"/>
              </a:rPr>
              <a:t>DWC </a:t>
            </a:r>
            <a:r>
              <a:rPr lang="en-US" dirty="0" smtClean="0">
                <a:latin typeface="Georgia" pitchFamily="18" charset="0"/>
                <a:ea typeface="Georgia" pitchFamily="18" charset="0"/>
                <a:cs typeface="Georgia" pitchFamily="18" charset="0"/>
                <a:sym typeface="Georgia" pitchFamily="18" charset="0"/>
              </a:rPr>
              <a:t>= DI+DR-DP.  </a:t>
            </a:r>
          </a:p>
          <a:p>
            <a:pPr marL="415925" lvl="2" indent="0" defTabSz="912813">
              <a:spcBef>
                <a:spcPts val="350"/>
              </a:spcBef>
              <a:buClr>
                <a:srgbClr val="CCB400"/>
              </a:buClr>
              <a:buSzPct val="70000"/>
              <a:buFont typeface="Wingdings" pitchFamily="2" charset="2"/>
              <a:buChar char="§"/>
            </a:pPr>
            <a:r>
              <a:rPr lang="en-US" dirty="0" smtClean="0">
                <a:latin typeface="Georgia" pitchFamily="18" charset="0"/>
                <a:ea typeface="Georgia" pitchFamily="18" charset="0"/>
                <a:cs typeface="Georgia" pitchFamily="18" charset="0"/>
                <a:sym typeface="Georgia" pitchFamily="18" charset="0"/>
              </a:rPr>
              <a:t> In </a:t>
            </a:r>
            <a:r>
              <a:rPr lang="en-US" dirty="0" smtClean="0">
                <a:latin typeface="Georgia" pitchFamily="18" charset="0"/>
                <a:ea typeface="Georgia" pitchFamily="18" charset="0"/>
                <a:cs typeface="Georgia" pitchFamily="18" charset="0"/>
                <a:sym typeface="Georgia" pitchFamily="18" charset="0"/>
              </a:rPr>
              <a:t>the exercise, DR is given.  DI and DP requires COGS, which can be found from sales and margin (the former is obtainable from DR, the latter is also given).</a:t>
            </a:r>
            <a:endParaRPr lang="en-US" dirty="0" smtClean="0"/>
          </a:p>
          <a:p>
            <a:endParaRPr lang="en-US" dirty="0"/>
          </a:p>
        </p:txBody>
      </p:sp>
      <p:sp>
        <p:nvSpPr>
          <p:cNvPr id="5" name="TextBox 4"/>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4"/>
          <p:cNvSpPr>
            <a:spLocks noGrp="1" noChangeArrowheads="1"/>
          </p:cNvSpPr>
          <p:nvPr>
            <p:ph idx="1"/>
          </p:nvPr>
        </p:nvSpPr>
        <p:spPr>
          <a:xfrm>
            <a:off x="0" y="981075"/>
            <a:ext cx="3857625" cy="5648325"/>
          </a:xfrm>
          <a:solidFill>
            <a:schemeClr val="accent2">
              <a:lumMod val="20000"/>
              <a:lumOff val="80000"/>
            </a:schemeClr>
          </a:solidFill>
        </p:spPr>
        <p:txBody>
          <a:bodyPr lIns="88896" tIns="50798" rIns="88896" bIns="50798"/>
          <a:lstStyle/>
          <a:p>
            <a:pPr defTabSz="912813">
              <a:spcBef>
                <a:spcPts val="700"/>
              </a:spcBef>
            </a:pPr>
            <a:endParaRPr lang="en-US" sz="1500" dirty="0" smtClean="0">
              <a:latin typeface="Georgia" pitchFamily="18" charset="0"/>
              <a:ea typeface="Georgia" pitchFamily="18" charset="0"/>
              <a:cs typeface="Georgia" pitchFamily="18" charset="0"/>
              <a:sym typeface="Georgia" pitchFamily="18" charset="0"/>
            </a:endParaRPr>
          </a:p>
          <a:p>
            <a:pPr defTabSz="912813">
              <a:spcBef>
                <a:spcPts val="700"/>
              </a:spcBef>
            </a:pPr>
            <a:r>
              <a:rPr lang="en-US" sz="1500" dirty="0" smtClean="0">
                <a:latin typeface="Georgia" pitchFamily="18" charset="0"/>
                <a:ea typeface="Georgia" pitchFamily="18" charset="0"/>
                <a:cs typeface="Georgia" pitchFamily="18" charset="0"/>
                <a:sym typeface="Georgia" pitchFamily="18" charset="0"/>
              </a:rPr>
              <a:t>BANK </a:t>
            </a:r>
            <a:r>
              <a:rPr lang="en-US" sz="1500" dirty="0" smtClean="0">
                <a:latin typeface="Georgia" pitchFamily="18" charset="0"/>
                <a:ea typeface="Georgia" pitchFamily="18" charset="0"/>
                <a:cs typeface="Georgia" pitchFamily="18" charset="0"/>
                <a:sym typeface="Georgia" pitchFamily="18" charset="0"/>
              </a:rPr>
              <a:t>(N)</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1: Financial asset intensive</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2: No inventory</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3: Both retail and business customers</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4: N/A</a:t>
            </a:r>
            <a:endParaRPr lang="en-US" dirty="0" smtClean="0"/>
          </a:p>
        </p:txBody>
      </p:sp>
      <p:sp>
        <p:nvSpPr>
          <p:cNvPr id="2" name="Title 1"/>
          <p:cNvSpPr>
            <a:spLocks noGrp="1"/>
          </p:cNvSpPr>
          <p:nvPr>
            <p:ph type="title"/>
          </p:nvPr>
        </p:nvSpPr>
        <p:spPr/>
        <p:txBody>
          <a:bodyPr/>
          <a:lstStyle/>
          <a:p>
            <a:r>
              <a:rPr lang="en-US" dirty="0" smtClean="0"/>
              <a:t>Exercise: using the clues</a:t>
            </a:r>
            <a:endParaRPr lang="en-US" dirty="0"/>
          </a:p>
        </p:txBody>
      </p:sp>
      <p:pic>
        <p:nvPicPr>
          <p:cNvPr id="4" name="Picture 12" descr="image12.png"/>
          <p:cNvPicPr>
            <a:picLocks noChangeAspect="1"/>
          </p:cNvPicPr>
          <p:nvPr/>
        </p:nvPicPr>
        <p:blipFill>
          <a:blip r:embed="rId3" cstate="print"/>
          <a:srcRect/>
          <a:stretch>
            <a:fillRect/>
          </a:stretch>
        </p:blipFill>
        <p:spPr bwMode="auto">
          <a:xfrm>
            <a:off x="3741738" y="515938"/>
            <a:ext cx="5402262" cy="6103937"/>
          </a:xfrm>
          <a:prstGeom prst="rect">
            <a:avLst/>
          </a:prstGeom>
          <a:noFill/>
          <a:ln w="12700">
            <a:noFill/>
            <a:miter lim="0"/>
            <a:headEnd/>
            <a:tailEnd/>
          </a:ln>
        </p:spPr>
      </p:pic>
      <p:sp>
        <p:nvSpPr>
          <p:cNvPr id="9" name="AutoShape 17"/>
          <p:cNvSpPr>
            <a:spLocks/>
          </p:cNvSpPr>
          <p:nvPr/>
        </p:nvSpPr>
        <p:spPr bwMode="auto">
          <a:xfrm>
            <a:off x="8763000" y="1200150"/>
            <a:ext cx="381000" cy="227013"/>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0" name="AutoShape 18"/>
          <p:cNvSpPr>
            <a:spLocks/>
          </p:cNvSpPr>
          <p:nvPr/>
        </p:nvSpPr>
        <p:spPr bwMode="auto">
          <a:xfrm>
            <a:off x="8685213" y="1350963"/>
            <a:ext cx="382587" cy="230187"/>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1" name="AutoShape 19"/>
          <p:cNvSpPr>
            <a:spLocks/>
          </p:cNvSpPr>
          <p:nvPr/>
        </p:nvSpPr>
        <p:spPr bwMode="auto">
          <a:xfrm>
            <a:off x="8685213" y="5084763"/>
            <a:ext cx="382587" cy="230187"/>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3" name="TextBox 12"/>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4"/>
          <p:cNvSpPr>
            <a:spLocks noGrp="1" noChangeArrowheads="1"/>
          </p:cNvSpPr>
          <p:nvPr>
            <p:ph idx="1"/>
          </p:nvPr>
        </p:nvSpPr>
        <p:spPr>
          <a:xfrm>
            <a:off x="0" y="981075"/>
            <a:ext cx="3857625" cy="5648325"/>
          </a:xfrm>
          <a:solidFill>
            <a:schemeClr val="accent2">
              <a:lumMod val="20000"/>
              <a:lumOff val="80000"/>
            </a:schemeClr>
          </a:solidFill>
        </p:spPr>
        <p:txBody>
          <a:bodyPr lIns="88896" tIns="50798" rIns="88896" bIns="50798"/>
          <a:lstStyle/>
          <a:p>
            <a:pPr defTabSz="912813">
              <a:spcBef>
                <a:spcPts val="700"/>
              </a:spcBef>
            </a:pPr>
            <a:endParaRPr lang="en-US" sz="1500" dirty="0" smtClean="0">
              <a:latin typeface="Georgia" pitchFamily="18" charset="0"/>
              <a:ea typeface="Georgia" pitchFamily="18" charset="0"/>
              <a:cs typeface="Georgia" pitchFamily="18" charset="0"/>
              <a:sym typeface="Georgia" pitchFamily="18" charset="0"/>
            </a:endParaRPr>
          </a:p>
          <a:p>
            <a:pPr defTabSz="912813">
              <a:spcBef>
                <a:spcPts val="700"/>
              </a:spcBef>
            </a:pPr>
            <a:r>
              <a:rPr lang="en-US" sz="1500" dirty="0" smtClean="0">
                <a:latin typeface="Georgia" pitchFamily="18" charset="0"/>
                <a:ea typeface="Georgia" pitchFamily="18" charset="0"/>
                <a:cs typeface="Georgia" pitchFamily="18" charset="0"/>
                <a:sym typeface="Georgia" pitchFamily="18" charset="0"/>
              </a:rPr>
              <a:t>RESTAURANT </a:t>
            </a:r>
            <a:r>
              <a:rPr lang="en-US" sz="1500" dirty="0" smtClean="0">
                <a:latin typeface="Georgia" pitchFamily="18" charset="0"/>
                <a:ea typeface="Georgia" pitchFamily="18" charset="0"/>
                <a:cs typeface="Georgia" pitchFamily="18" charset="0"/>
                <a:sym typeface="Georgia" pitchFamily="18" charset="0"/>
              </a:rPr>
              <a:t>(H) vs. GROCERY (I)</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1: Both are physical asset intensive</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2: Restaurant has less inventory</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3: Both retail, but restaurant more likely to be cash</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4: N/A</a:t>
            </a:r>
          </a:p>
        </p:txBody>
      </p:sp>
      <p:sp>
        <p:nvSpPr>
          <p:cNvPr id="2" name="Title 1"/>
          <p:cNvSpPr>
            <a:spLocks noGrp="1"/>
          </p:cNvSpPr>
          <p:nvPr>
            <p:ph type="title"/>
          </p:nvPr>
        </p:nvSpPr>
        <p:spPr/>
        <p:txBody>
          <a:bodyPr/>
          <a:lstStyle/>
          <a:p>
            <a:r>
              <a:rPr lang="en-US" dirty="0" smtClean="0"/>
              <a:t>Exercise: using the clues</a:t>
            </a:r>
            <a:endParaRPr lang="en-US" dirty="0"/>
          </a:p>
        </p:txBody>
      </p:sp>
      <p:pic>
        <p:nvPicPr>
          <p:cNvPr id="4" name="Picture 12" descr="image12.png"/>
          <p:cNvPicPr>
            <a:picLocks noChangeAspect="1"/>
          </p:cNvPicPr>
          <p:nvPr/>
        </p:nvPicPr>
        <p:blipFill>
          <a:blip r:embed="rId3" cstate="print"/>
          <a:srcRect/>
          <a:stretch>
            <a:fillRect/>
          </a:stretch>
        </p:blipFill>
        <p:spPr bwMode="auto">
          <a:xfrm>
            <a:off x="3741738" y="515938"/>
            <a:ext cx="5402262" cy="6103937"/>
          </a:xfrm>
          <a:prstGeom prst="rect">
            <a:avLst/>
          </a:prstGeom>
          <a:noFill/>
          <a:ln w="12700">
            <a:noFill/>
            <a:miter lim="0"/>
            <a:headEnd/>
            <a:tailEnd/>
          </a:ln>
        </p:spPr>
      </p:pic>
      <p:sp>
        <p:nvSpPr>
          <p:cNvPr id="12" name="AutoShape 17"/>
          <p:cNvSpPr>
            <a:spLocks/>
          </p:cNvSpPr>
          <p:nvPr/>
        </p:nvSpPr>
        <p:spPr bwMode="auto">
          <a:xfrm>
            <a:off x="7600950" y="1341438"/>
            <a:ext cx="1065213" cy="230187"/>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3" name="AutoShape 18"/>
          <p:cNvSpPr>
            <a:spLocks/>
          </p:cNvSpPr>
          <p:nvPr/>
        </p:nvSpPr>
        <p:spPr bwMode="auto">
          <a:xfrm>
            <a:off x="7600950" y="1695450"/>
            <a:ext cx="990600" cy="227013"/>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4" name="AutoShape 19"/>
          <p:cNvSpPr>
            <a:spLocks/>
          </p:cNvSpPr>
          <p:nvPr/>
        </p:nvSpPr>
        <p:spPr bwMode="auto">
          <a:xfrm>
            <a:off x="7608888" y="5113338"/>
            <a:ext cx="992187" cy="230187"/>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6" name="TextBox 15"/>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4"/>
          <p:cNvSpPr>
            <a:spLocks noGrp="1" noChangeArrowheads="1"/>
          </p:cNvSpPr>
          <p:nvPr>
            <p:ph idx="1"/>
          </p:nvPr>
        </p:nvSpPr>
        <p:spPr>
          <a:xfrm>
            <a:off x="0" y="981075"/>
            <a:ext cx="3857625" cy="5648325"/>
          </a:xfrm>
          <a:solidFill>
            <a:schemeClr val="accent2">
              <a:lumMod val="20000"/>
              <a:lumOff val="80000"/>
            </a:schemeClr>
          </a:solidFill>
        </p:spPr>
        <p:txBody>
          <a:bodyPr lIns="88896" tIns="50798" rIns="88896" bIns="50798"/>
          <a:lstStyle/>
          <a:p>
            <a:pPr defTabSz="912813">
              <a:spcBef>
                <a:spcPts val="700"/>
              </a:spcBef>
            </a:pPr>
            <a:endParaRPr lang="en-US" sz="1500" dirty="0" smtClean="0">
              <a:latin typeface="Georgia" pitchFamily="18" charset="0"/>
              <a:ea typeface="Georgia" pitchFamily="18" charset="0"/>
              <a:cs typeface="Georgia" pitchFamily="18" charset="0"/>
              <a:sym typeface="Georgia" pitchFamily="18" charset="0"/>
            </a:endParaRPr>
          </a:p>
          <a:p>
            <a:pPr defTabSz="912813">
              <a:spcBef>
                <a:spcPts val="700"/>
              </a:spcBef>
            </a:pPr>
            <a:r>
              <a:rPr lang="en-US" sz="1500" dirty="0" smtClean="0">
                <a:latin typeface="Georgia" pitchFamily="18" charset="0"/>
                <a:ea typeface="Georgia" pitchFamily="18" charset="0"/>
                <a:cs typeface="Georgia" pitchFamily="18" charset="0"/>
                <a:sym typeface="Georgia" pitchFamily="18" charset="0"/>
              </a:rPr>
              <a:t>ONLINE </a:t>
            </a:r>
            <a:r>
              <a:rPr lang="en-US" sz="1500" dirty="0" smtClean="0">
                <a:latin typeface="Georgia" pitchFamily="18" charset="0"/>
                <a:ea typeface="Georgia" pitchFamily="18" charset="0"/>
                <a:cs typeface="Georgia" pitchFamily="18" charset="0"/>
                <a:sym typeface="Georgia" pitchFamily="18" charset="0"/>
              </a:rPr>
              <a:t>PC VENDOR (C)</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1: Physical asset </a:t>
            </a:r>
            <a:r>
              <a:rPr lang="en-US" sz="1500" dirty="0" err="1" smtClean="0">
                <a:latin typeface="Georgia" pitchFamily="18" charset="0"/>
                <a:ea typeface="Georgia" pitchFamily="18" charset="0"/>
                <a:cs typeface="Georgia" pitchFamily="18" charset="0"/>
                <a:sym typeface="Georgia" pitchFamily="18" charset="0"/>
              </a:rPr>
              <a:t>lite</a:t>
            </a:r>
            <a:endParaRPr lang="en-US" sz="1500" dirty="0" smtClean="0">
              <a:latin typeface="Georgia" pitchFamily="18" charset="0"/>
              <a:ea typeface="Georgia" pitchFamily="18" charset="0"/>
              <a:cs typeface="Georgia" pitchFamily="18" charset="0"/>
              <a:sym typeface="Georgia" pitchFamily="18" charset="0"/>
            </a:endParaRP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2: Little inventory</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3: Both retail and business customers</a:t>
            </a:r>
          </a:p>
          <a:p>
            <a:pPr lvl="1" defTabSz="912813">
              <a:spcBef>
                <a:spcPts val="700"/>
              </a:spcBef>
            </a:pPr>
            <a:r>
              <a:rPr lang="en-US" sz="1500" dirty="0" smtClean="0">
                <a:latin typeface="Georgia" pitchFamily="18" charset="0"/>
                <a:ea typeface="Georgia" pitchFamily="18" charset="0"/>
                <a:cs typeface="Georgia" pitchFamily="18" charset="0"/>
                <a:sym typeface="Georgia" pitchFamily="18" charset="0"/>
              </a:rPr>
              <a:t>Clue 4: Low working capital (one can work back to find that C has lowest  days of working capital)</a:t>
            </a:r>
            <a:endParaRPr lang="en-US" dirty="0" smtClean="0"/>
          </a:p>
        </p:txBody>
      </p:sp>
      <p:sp>
        <p:nvSpPr>
          <p:cNvPr id="2" name="Title 1"/>
          <p:cNvSpPr>
            <a:spLocks noGrp="1"/>
          </p:cNvSpPr>
          <p:nvPr>
            <p:ph type="title"/>
          </p:nvPr>
        </p:nvSpPr>
        <p:spPr/>
        <p:txBody>
          <a:bodyPr/>
          <a:lstStyle/>
          <a:p>
            <a:r>
              <a:rPr lang="en-US" dirty="0" smtClean="0"/>
              <a:t>Exercise: using the clues</a:t>
            </a:r>
            <a:endParaRPr lang="en-US" dirty="0"/>
          </a:p>
        </p:txBody>
      </p:sp>
      <p:pic>
        <p:nvPicPr>
          <p:cNvPr id="4" name="Picture 12" descr="image12.png"/>
          <p:cNvPicPr>
            <a:picLocks noChangeAspect="1"/>
          </p:cNvPicPr>
          <p:nvPr/>
        </p:nvPicPr>
        <p:blipFill>
          <a:blip r:embed="rId3" cstate="print"/>
          <a:srcRect/>
          <a:stretch>
            <a:fillRect/>
          </a:stretch>
        </p:blipFill>
        <p:spPr bwMode="auto">
          <a:xfrm>
            <a:off x="3741738" y="515938"/>
            <a:ext cx="5402262" cy="6103937"/>
          </a:xfrm>
          <a:prstGeom prst="rect">
            <a:avLst/>
          </a:prstGeom>
          <a:noFill/>
          <a:ln w="12700">
            <a:noFill/>
            <a:miter lim="0"/>
            <a:headEnd/>
            <a:tailEnd/>
          </a:ln>
        </p:spPr>
      </p:pic>
      <p:sp>
        <p:nvSpPr>
          <p:cNvPr id="9" name="AutoShape 17"/>
          <p:cNvSpPr>
            <a:spLocks/>
          </p:cNvSpPr>
          <p:nvPr/>
        </p:nvSpPr>
        <p:spPr bwMode="auto">
          <a:xfrm>
            <a:off x="7038975" y="1341438"/>
            <a:ext cx="381000" cy="230187"/>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0" name="AutoShape 18"/>
          <p:cNvSpPr>
            <a:spLocks/>
          </p:cNvSpPr>
          <p:nvPr/>
        </p:nvSpPr>
        <p:spPr bwMode="auto">
          <a:xfrm>
            <a:off x="7038975" y="1724025"/>
            <a:ext cx="381000" cy="227013"/>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1" name="AutoShape 20"/>
          <p:cNvSpPr>
            <a:spLocks/>
          </p:cNvSpPr>
          <p:nvPr/>
        </p:nvSpPr>
        <p:spPr bwMode="auto">
          <a:xfrm>
            <a:off x="6961188" y="5075238"/>
            <a:ext cx="382587" cy="230187"/>
          </a:xfrm>
          <a:prstGeom prst="roundRect">
            <a:avLst>
              <a:gd name="adj" fmla="val 11718"/>
            </a:avLst>
          </a:prstGeom>
          <a:solidFill>
            <a:srgbClr val="000000">
              <a:alpha val="0"/>
            </a:srgbClr>
          </a:solidFill>
          <a:ln w="36124">
            <a:solidFill>
              <a:srgbClr val="994835"/>
            </a:solidFill>
            <a:round/>
            <a:headEnd/>
            <a:tailEnd/>
          </a:ln>
        </p:spPr>
        <p:txBody>
          <a:bodyPr lIns="0" tIns="0" rIns="0" bIns="0" anchor="ctr"/>
          <a:lstStyle/>
          <a:p>
            <a:endParaRPr lang="en-US"/>
          </a:p>
        </p:txBody>
      </p:sp>
      <p:sp>
        <p:nvSpPr>
          <p:cNvPr id="16" name="TextBox 15"/>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dirty="0" smtClean="0"/>
              <a:t>Operations insight from financial statements</a:t>
            </a:r>
            <a:br>
              <a:rPr lang="en-US" dirty="0" smtClean="0"/>
            </a:br>
            <a:r>
              <a:rPr lang="en-US" dirty="0" smtClean="0"/>
              <a:t>	</a:t>
            </a:r>
            <a:r>
              <a:rPr lang="en-US" dirty="0" smtClean="0"/>
              <a:t>Applied </a:t>
            </a:r>
            <a:r>
              <a:rPr lang="en-US" dirty="0" smtClean="0"/>
              <a:t>to Peapod</a:t>
            </a:r>
          </a:p>
        </p:txBody>
      </p:sp>
      <p:pic>
        <p:nvPicPr>
          <p:cNvPr id="34819" name="Picture 2"/>
          <p:cNvPicPr>
            <a:picLocks noChangeAspect="1" noChangeArrowheads="1"/>
          </p:cNvPicPr>
          <p:nvPr/>
        </p:nvPicPr>
        <p:blipFill>
          <a:blip r:embed="rId3" cstate="print"/>
          <a:srcRect/>
          <a:stretch>
            <a:fillRect/>
          </a:stretch>
        </p:blipFill>
        <p:spPr bwMode="auto">
          <a:xfrm>
            <a:off x="1990725" y="1966913"/>
            <a:ext cx="5162550" cy="2924175"/>
          </a:xfrm>
          <a:prstGeom prst="rect">
            <a:avLst/>
          </a:prstGeom>
          <a:noFill/>
          <a:ln w="9525" algn="ctr">
            <a:noFill/>
            <a:prstDash val="dash"/>
            <a:miter lim="800000"/>
            <a:headEnd/>
            <a:tailEnd/>
          </a:ln>
        </p:spPr>
      </p:pic>
      <p:graphicFrame>
        <p:nvGraphicFramePr>
          <p:cNvPr id="5" name="Table 4"/>
          <p:cNvGraphicFramePr>
            <a:graphicFrameLocks noGrp="1"/>
          </p:cNvGraphicFramePr>
          <p:nvPr/>
        </p:nvGraphicFramePr>
        <p:xfrm>
          <a:off x="2054225" y="5510213"/>
          <a:ext cx="5070476" cy="376238"/>
        </p:xfrm>
        <a:graphic>
          <a:graphicData uri="http://schemas.openxmlformats.org/drawingml/2006/table">
            <a:tbl>
              <a:tblPr/>
              <a:tblGrid>
                <a:gridCol w="5070476"/>
              </a:tblGrid>
              <a:tr h="376238">
                <a:tc>
                  <a:txBody>
                    <a:bodyPr/>
                    <a:lstStyle/>
                    <a:p>
                      <a:pPr algn="l" fontAlgn="b"/>
                      <a:r>
                        <a:rPr lang="en-US" sz="1000" b="0" i="0" u="none" strike="noStrike" dirty="0">
                          <a:latin typeface="Arial"/>
                        </a:rPr>
                        <a:t>* Q1, 2001 income statement for </a:t>
                      </a:r>
                      <a:r>
                        <a:rPr lang="en-US" sz="1000" b="0" i="0" u="none" strike="noStrike" dirty="0" err="1">
                          <a:latin typeface="Arial"/>
                        </a:rPr>
                        <a:t>Webvan</a:t>
                      </a:r>
                      <a:r>
                        <a:rPr lang="en-US" sz="1000" b="0" i="0" u="none" strike="noStrike" dirty="0">
                          <a:latin typeface="Arial"/>
                        </a:rPr>
                        <a:t>, Peapod; Dec 31, 2000 for balance sheet</a:t>
                      </a:r>
                    </a:p>
                  </a:txBody>
                  <a:tcPr marL="9525" marR="9525" marT="9525" marB="0" anchor="b">
                    <a:lnL>
                      <a:noFill/>
                    </a:lnL>
                    <a:lnR>
                      <a:noFill/>
                    </a:lnR>
                    <a:lnT>
                      <a:noFill/>
                    </a:lnT>
                    <a:lnB>
                      <a:noFill/>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rontsign"/>
          <p:cNvPicPr>
            <a:picLocks noChangeAspect="1" noChangeArrowheads="1"/>
          </p:cNvPicPr>
          <p:nvPr/>
        </p:nvPicPr>
        <p:blipFill>
          <a:blip r:embed="rId3" cstate="print"/>
          <a:srcRect/>
          <a:stretch>
            <a:fillRect/>
          </a:stretch>
        </p:blipFill>
        <p:spPr bwMode="auto">
          <a:xfrm>
            <a:off x="0" y="0"/>
            <a:ext cx="4046538" cy="3040063"/>
          </a:xfrm>
          <a:prstGeom prst="rect">
            <a:avLst/>
          </a:prstGeom>
          <a:noFill/>
          <a:ln w="9525">
            <a:noFill/>
            <a:miter lim="800000"/>
            <a:headEnd/>
            <a:tailEnd/>
          </a:ln>
        </p:spPr>
      </p:pic>
      <p:pic>
        <p:nvPicPr>
          <p:cNvPr id="35843" name="Picture 3076" descr="EQX7C"/>
          <p:cNvPicPr>
            <a:picLocks noChangeAspect="1" noChangeArrowheads="1"/>
          </p:cNvPicPr>
          <p:nvPr/>
        </p:nvPicPr>
        <p:blipFill>
          <a:blip r:embed="rId4" cstate="print"/>
          <a:srcRect/>
          <a:stretch>
            <a:fillRect/>
          </a:stretch>
        </p:blipFill>
        <p:spPr bwMode="auto">
          <a:xfrm>
            <a:off x="5389563" y="1444625"/>
            <a:ext cx="2349500" cy="688975"/>
          </a:xfrm>
          <a:prstGeom prst="rect">
            <a:avLst/>
          </a:prstGeom>
          <a:noFill/>
          <a:ln w="9525">
            <a:noFill/>
            <a:miter lim="800000"/>
            <a:headEnd/>
            <a:tailEnd/>
          </a:ln>
        </p:spPr>
      </p:pic>
      <p:pic>
        <p:nvPicPr>
          <p:cNvPr id="35844" name="Picture 3077" descr="icenter"/>
          <p:cNvPicPr>
            <a:picLocks noChangeAspect="1" noChangeArrowheads="1"/>
          </p:cNvPicPr>
          <p:nvPr/>
        </p:nvPicPr>
        <p:blipFill>
          <a:blip r:embed="rId5" cstate="print"/>
          <a:srcRect/>
          <a:stretch>
            <a:fillRect/>
          </a:stretch>
        </p:blipFill>
        <p:spPr bwMode="auto">
          <a:xfrm>
            <a:off x="4286250" y="4273550"/>
            <a:ext cx="4857750" cy="2584450"/>
          </a:xfrm>
          <a:prstGeom prst="rect">
            <a:avLst/>
          </a:prstGeom>
          <a:noFill/>
          <a:ln w="9525">
            <a:noFill/>
            <a:miter lim="800000"/>
            <a:headEnd/>
            <a:tailEnd/>
          </a:ln>
        </p:spPr>
      </p:pic>
      <p:sp>
        <p:nvSpPr>
          <p:cNvPr id="5" name="Title 4"/>
          <p:cNvSpPr>
            <a:spLocks noGrp="1"/>
          </p:cNvSpPr>
          <p:nvPr>
            <p:ph type="ctrTitle"/>
          </p:nvPr>
        </p:nvSpPr>
        <p:spPr/>
        <p:txBody>
          <a:bodyPr/>
          <a:lstStyle/>
          <a:p>
            <a:pPr algn="r"/>
            <a:r>
              <a:rPr lang="en-US" dirty="0" smtClean="0"/>
              <a:t>Operations Forensics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External investment view: </a:t>
            </a:r>
            <a:r>
              <a:rPr lang="en-US" dirty="0" smtClean="0"/>
              <a:t>ROIC tree </a:t>
            </a:r>
            <a:r>
              <a:rPr lang="en-US" dirty="0" smtClean="0"/>
              <a:t/>
            </a:r>
            <a:br>
              <a:rPr lang="en-US" dirty="0" smtClean="0"/>
            </a:br>
            <a:endParaRPr lang="en-US" dirty="0"/>
          </a:p>
        </p:txBody>
      </p:sp>
      <p:pic>
        <p:nvPicPr>
          <p:cNvPr id="179223" name="Picture 23"/>
          <p:cNvPicPr>
            <a:picLocks noChangeAspect="1" noChangeArrowheads="1"/>
          </p:cNvPicPr>
          <p:nvPr/>
        </p:nvPicPr>
        <p:blipFill>
          <a:blip r:embed="rId3" cstate="print"/>
          <a:srcRect/>
          <a:stretch>
            <a:fillRect/>
          </a:stretch>
        </p:blipFill>
        <p:spPr bwMode="auto">
          <a:xfrm>
            <a:off x="161925" y="1005407"/>
            <a:ext cx="7429500" cy="5609188"/>
          </a:xfrm>
          <a:prstGeom prst="rect">
            <a:avLst/>
          </a:prstGeom>
          <a:noFill/>
          <a:ln w="9525" cap="flat" cmpd="sng" algn="ctr">
            <a:noFill/>
            <a:prstDash val="dash"/>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93663"/>
            <a:ext cx="8229600" cy="911225"/>
          </a:xfrm>
        </p:spPr>
        <p:txBody>
          <a:bodyPr/>
          <a:lstStyle/>
          <a:p>
            <a:pPr algn="l" eaLnBrk="1" hangingPunct="1"/>
            <a:r>
              <a:rPr lang="en-US" sz="2800" smtClean="0">
                <a:solidFill>
                  <a:schemeClr val="bg1"/>
                </a:solidFill>
              </a:rPr>
              <a:t>A definition of operations strategy</a:t>
            </a:r>
            <a:br>
              <a:rPr lang="en-US" sz="2800" smtClean="0">
                <a:solidFill>
                  <a:schemeClr val="bg1"/>
                </a:solidFill>
              </a:rPr>
            </a:br>
            <a:r>
              <a:rPr lang="en-US" sz="2800" smtClean="0">
                <a:solidFill>
                  <a:schemeClr val="bg1"/>
                </a:solidFill>
              </a:rPr>
              <a:t>	&amp; Principle of value maximization</a:t>
            </a:r>
          </a:p>
        </p:txBody>
      </p:sp>
      <p:graphicFrame>
        <p:nvGraphicFramePr>
          <p:cNvPr id="4" name="Content Placeholder 3"/>
          <p:cNvGraphicFramePr>
            <a:graphicFrameLocks noGrp="1"/>
          </p:cNvGraphicFramePr>
          <p:nvPr>
            <p:ph idx="1"/>
          </p:nvPr>
        </p:nvGraphicFramePr>
        <p:xfrm>
          <a:off x="457200" y="1188183"/>
          <a:ext cx="8229600" cy="1889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uble Bracket 4"/>
          <p:cNvSpPr/>
          <p:nvPr/>
        </p:nvSpPr>
        <p:spPr>
          <a:xfrm>
            <a:off x="4935538" y="1458913"/>
            <a:ext cx="3840162" cy="1343025"/>
          </a:xfrm>
          <a:prstGeom prst="bracketPair">
            <a:avLst/>
          </a:prstGeom>
        </p:spPr>
        <p:style>
          <a:lnRef idx="2">
            <a:schemeClr val="accent1"/>
          </a:lnRef>
          <a:fillRef idx="0">
            <a:schemeClr val="accent1"/>
          </a:fillRef>
          <a:effectRef idx="1">
            <a:schemeClr val="accent1"/>
          </a:effectRef>
          <a:fontRef idx="minor">
            <a:schemeClr val="tx1"/>
          </a:fontRef>
        </p:style>
        <p:txBody>
          <a:bodyPr anchor="ctr"/>
          <a:lstStyle/>
          <a:p>
            <a:pPr algn="ctr" defTabSz="457200" fontAlgn="auto">
              <a:spcBef>
                <a:spcPts val="0"/>
              </a:spcBef>
              <a:spcAft>
                <a:spcPts val="0"/>
              </a:spcAft>
              <a:defRPr/>
            </a:pPr>
            <a:endParaRPr lang="en-US" sz="1800">
              <a:solidFill>
                <a:prstClr val="black"/>
              </a:solidFill>
            </a:endParaRPr>
          </a:p>
        </p:txBody>
      </p:sp>
      <p:sp>
        <p:nvSpPr>
          <p:cNvPr id="7" name="Rectangle 6"/>
          <p:cNvSpPr/>
          <p:nvPr/>
        </p:nvSpPr>
        <p:spPr>
          <a:xfrm>
            <a:off x="755472" y="1364716"/>
            <a:ext cx="1001604" cy="3632983"/>
          </a:xfrm>
          <a:prstGeom prst="rect">
            <a:avLst/>
          </a:prstGeom>
          <a:noFill/>
        </p:spPr>
        <p:txBody>
          <a:bodyPr vert="wordArtVert" wrap="none"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alue</a:t>
            </a:r>
          </a:p>
        </p:txBody>
      </p:sp>
      <p:sp>
        <p:nvSpPr>
          <p:cNvPr id="10" name="Rectangle 9"/>
          <p:cNvSpPr/>
          <p:nvPr/>
        </p:nvSpPr>
        <p:spPr>
          <a:xfrm>
            <a:off x="5070389" y="1335190"/>
            <a:ext cx="1302980" cy="4154983"/>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A</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ssets</a:t>
            </a:r>
          </a:p>
        </p:txBody>
      </p:sp>
      <p:sp>
        <p:nvSpPr>
          <p:cNvPr id="11" name="Rectangle 10"/>
          <p:cNvSpPr/>
          <p:nvPr/>
        </p:nvSpPr>
        <p:spPr>
          <a:xfrm>
            <a:off x="7433739" y="1353078"/>
            <a:ext cx="1177065" cy="4647426"/>
          </a:xfrm>
          <a:prstGeom prst="rect">
            <a:avLst/>
          </a:prstGeom>
          <a:noFill/>
        </p:spPr>
        <p:txBody>
          <a:bodyPr vert="wordArtVert" wrap="none" anchor="ctr"/>
          <a:lstStyle/>
          <a:p>
            <a:pP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Body)"/>
                <a:cs typeface="Calibri (Body)"/>
              </a:rPr>
              <a:t>P</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rocess</a:t>
            </a:r>
          </a:p>
        </p:txBody>
      </p:sp>
      <p:sp>
        <p:nvSpPr>
          <p:cNvPr id="12" name="Rectangle 11"/>
          <p:cNvSpPr/>
          <p:nvPr/>
        </p:nvSpPr>
        <p:spPr>
          <a:xfrm>
            <a:off x="2817360" y="1188182"/>
            <a:ext cx="1001604" cy="5130035"/>
          </a:xfrm>
          <a:prstGeom prst="rect">
            <a:avLst/>
          </a:prstGeom>
          <a:noFill/>
        </p:spPr>
        <p:txBody>
          <a:bodyPr vert="wordArtVert" anchor="ctr"/>
          <a:lstStyle/>
          <a:p>
            <a:pPr algn="ctr" defTabSz="457200" fontAlgn="auto">
              <a:spcBef>
                <a:spcPts val="0"/>
              </a:spcBef>
              <a:spcAft>
                <a:spcPts val="0"/>
              </a:spcAft>
              <a:defRPr/>
            </a:pPr>
            <a:r>
              <a:rPr lang="en-US" sz="7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a:t>
            </a: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ompete</a:t>
            </a:r>
          </a:p>
        </p:txBody>
      </p:sp>
      <p:sp>
        <p:nvSpPr>
          <p:cNvPr id="14" name="Rectangle 13"/>
          <p:cNvSpPr/>
          <p:nvPr/>
        </p:nvSpPr>
        <p:spPr>
          <a:xfrm>
            <a:off x="3359411" y="5581037"/>
            <a:ext cx="1047082" cy="584775"/>
          </a:xfrm>
          <a:prstGeom prst="rect">
            <a:avLst/>
          </a:prstGeom>
        </p:spPr>
        <p:txBody>
          <a:bodyPr wrap="none">
            <a:spAutoFit/>
          </a:bodyPr>
          <a:lstStyle/>
          <a:p>
            <a:pPr defTabSz="457200" fontAlgn="auto">
              <a:spcBef>
                <a:spcPts val="0"/>
              </a:spcBef>
              <a:spcAft>
                <a:spcPts val="0"/>
              </a:spcAft>
              <a:defRPr/>
            </a:pPr>
            <a:r>
              <a:rPr lang="en-US" sz="3200" b="1" dirty="0" err="1">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ncies</a:t>
            </a:r>
            <a:endParaRPr lang="en-US" sz="3200" dirty="0">
              <a:solidFill>
                <a:prstClr val="black"/>
              </a:solidFill>
              <a:latin typeface="Calibri"/>
              <a:cs typeface="Arial" pitchFamily="34" charset="0"/>
            </a:endParaRPr>
          </a:p>
        </p:txBody>
      </p:sp>
      <p:sp>
        <p:nvSpPr>
          <p:cNvPr id="36874" name="Rectangle 23"/>
          <p:cNvSpPr txBox="1">
            <a:spLocks noChangeArrowheads="1"/>
          </p:cNvSpPr>
          <p:nvPr/>
        </p:nvSpPr>
        <p:spPr bwMode="auto">
          <a:xfrm>
            <a:off x="455613" y="6197600"/>
            <a:ext cx="8229600" cy="788988"/>
          </a:xfrm>
          <a:prstGeom prst="rect">
            <a:avLst/>
          </a:prstGeom>
          <a:noFill/>
          <a:ln w="9525">
            <a:noFill/>
            <a:miter lim="800000"/>
            <a:headEnd/>
            <a:tailEnd/>
          </a:ln>
        </p:spPr>
        <p:txBody>
          <a:bodyPr/>
          <a:lstStyle/>
          <a:p>
            <a:pPr marL="342900" indent="-342900" defTabSz="457200">
              <a:spcBef>
                <a:spcPct val="20000"/>
              </a:spcBef>
              <a:buClr>
                <a:srgbClr val="FF3300"/>
              </a:buClr>
              <a:buFont typeface="Wingdings" pitchFamily="2" charset="2"/>
              <a:buChar char="Ø"/>
            </a:pPr>
            <a:r>
              <a:rPr lang="en-US" sz="1800">
                <a:solidFill>
                  <a:srgbClr val="FFFFFF"/>
                </a:solidFill>
                <a:latin typeface="Calibri" pitchFamily="34" charset="0"/>
                <a:cs typeface="Arial" pitchFamily="34" charset="0"/>
              </a:rPr>
              <a:t>Operations strategy is a plan for developing resources and configuring processes such that the resulting competencies maximize NPV</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Creating </a:t>
            </a:r>
            <a:r>
              <a:rPr lang="en-US" smtClean="0">
                <a:latin typeface="Albertus Extra Bold" pitchFamily="34" charset="0"/>
              </a:rPr>
              <a:t>Mass Customized Service</a:t>
            </a:r>
            <a:r>
              <a:rPr lang="en-US" smtClean="0"/>
              <a:t> through Industrialized Intimacy</a:t>
            </a:r>
          </a:p>
        </p:txBody>
      </p:sp>
      <p:sp>
        <p:nvSpPr>
          <p:cNvPr id="37891" name="Rectangle 3"/>
          <p:cNvSpPr>
            <a:spLocks noGrp="1" noChangeArrowheads="1"/>
          </p:cNvSpPr>
          <p:nvPr>
            <p:ph type="body" idx="1"/>
          </p:nvPr>
        </p:nvSpPr>
        <p:spPr>
          <a:xfrm>
            <a:off x="455613" y="1114425"/>
            <a:ext cx="8478837" cy="5286375"/>
          </a:xfrm>
        </p:spPr>
        <p:txBody>
          <a:bodyPr/>
          <a:lstStyle/>
          <a:p>
            <a:pPr eaLnBrk="1" hangingPunct="1"/>
            <a:r>
              <a:rPr lang="en-US" smtClean="0"/>
              <a:t>Service = doing the work of your customer</a:t>
            </a:r>
          </a:p>
          <a:p>
            <a:pPr eaLnBrk="1" hangingPunct="1"/>
            <a:r>
              <a:rPr lang="en-US" smtClean="0"/>
              <a:t>As a result, it requires high level of contact, communication and coordination</a:t>
            </a:r>
          </a:p>
          <a:p>
            <a:pPr eaLnBrk="1" hangingPunct="1"/>
            <a:r>
              <a:rPr lang="en-US" smtClean="0"/>
              <a:t>Traditional process models: skilled servitude vs. service factory</a:t>
            </a:r>
          </a:p>
          <a:p>
            <a:pPr eaLnBrk="1" hangingPunct="1"/>
            <a:r>
              <a:rPr lang="en-US" smtClean="0"/>
              <a:t>Can one have the best of both?</a:t>
            </a:r>
          </a:p>
        </p:txBody>
      </p:sp>
      <p:grpSp>
        <p:nvGrpSpPr>
          <p:cNvPr id="37892" name="Group 23"/>
          <p:cNvGrpSpPr>
            <a:grpSpLocks/>
          </p:cNvGrpSpPr>
          <p:nvPr/>
        </p:nvGrpSpPr>
        <p:grpSpPr bwMode="auto">
          <a:xfrm>
            <a:off x="923925" y="2776538"/>
            <a:ext cx="3933825" cy="3454400"/>
            <a:chOff x="1905" y="1715"/>
            <a:chExt cx="2478" cy="2176"/>
          </a:xfrm>
        </p:grpSpPr>
        <p:sp>
          <p:nvSpPr>
            <p:cNvPr id="37893" name="Line 5"/>
            <p:cNvSpPr>
              <a:spLocks noChangeShapeType="1"/>
            </p:cNvSpPr>
            <p:nvPr/>
          </p:nvSpPr>
          <p:spPr bwMode="auto">
            <a:xfrm>
              <a:off x="2185" y="3683"/>
              <a:ext cx="2198" cy="0"/>
            </a:xfrm>
            <a:prstGeom prst="line">
              <a:avLst/>
            </a:prstGeom>
            <a:noFill/>
            <a:ln w="9525">
              <a:solidFill>
                <a:schemeClr val="tx1"/>
              </a:solidFill>
              <a:round/>
              <a:headEnd/>
              <a:tailEnd type="triangle" w="med" len="med"/>
            </a:ln>
          </p:spPr>
          <p:txBody>
            <a:bodyPr wrap="none" anchor="ctr"/>
            <a:lstStyle/>
            <a:p>
              <a:endParaRPr lang="en-US"/>
            </a:p>
          </p:txBody>
        </p:sp>
        <p:sp>
          <p:nvSpPr>
            <p:cNvPr id="37894" name="Line 6"/>
            <p:cNvSpPr>
              <a:spLocks noChangeShapeType="1"/>
            </p:cNvSpPr>
            <p:nvPr/>
          </p:nvSpPr>
          <p:spPr bwMode="auto">
            <a:xfrm flipV="1">
              <a:off x="2185" y="1779"/>
              <a:ext cx="0" cy="1904"/>
            </a:xfrm>
            <a:prstGeom prst="line">
              <a:avLst/>
            </a:prstGeom>
            <a:noFill/>
            <a:ln w="9525">
              <a:solidFill>
                <a:schemeClr val="tx1"/>
              </a:solidFill>
              <a:round/>
              <a:headEnd/>
              <a:tailEnd type="triangle" w="med" len="med"/>
            </a:ln>
          </p:spPr>
          <p:txBody>
            <a:bodyPr wrap="none" anchor="ctr"/>
            <a:lstStyle/>
            <a:p>
              <a:endParaRPr lang="en-US"/>
            </a:p>
          </p:txBody>
        </p:sp>
        <p:sp>
          <p:nvSpPr>
            <p:cNvPr id="37895" name="Text Box 7"/>
            <p:cNvSpPr txBox="1">
              <a:spLocks noChangeArrowheads="1"/>
            </p:cNvSpPr>
            <p:nvPr/>
          </p:nvSpPr>
          <p:spPr bwMode="auto">
            <a:xfrm>
              <a:off x="2185" y="3716"/>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6" name="Text Box 8"/>
            <p:cNvSpPr txBox="1">
              <a:spLocks noChangeArrowheads="1"/>
            </p:cNvSpPr>
            <p:nvPr/>
          </p:nvSpPr>
          <p:spPr bwMode="auto">
            <a:xfrm>
              <a:off x="4037" y="3716"/>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7" name="Text Box 9"/>
            <p:cNvSpPr txBox="1">
              <a:spLocks noChangeArrowheads="1"/>
            </p:cNvSpPr>
            <p:nvPr/>
          </p:nvSpPr>
          <p:spPr bwMode="auto">
            <a:xfrm>
              <a:off x="1905" y="171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7898" name="Text Box 10"/>
            <p:cNvSpPr txBox="1">
              <a:spLocks noChangeArrowheads="1"/>
            </p:cNvSpPr>
            <p:nvPr/>
          </p:nvSpPr>
          <p:spPr bwMode="auto">
            <a:xfrm>
              <a:off x="1918" y="3571"/>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7899" name="Arc 11"/>
            <p:cNvSpPr>
              <a:spLocks/>
            </p:cNvSpPr>
            <p:nvPr/>
          </p:nvSpPr>
          <p:spPr bwMode="auto">
            <a:xfrm>
              <a:off x="2185" y="1932"/>
              <a:ext cx="2034" cy="17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37900" name="Oval 12"/>
            <p:cNvSpPr>
              <a:spLocks noChangeArrowheads="1"/>
            </p:cNvSpPr>
            <p:nvPr/>
          </p:nvSpPr>
          <p:spPr bwMode="auto">
            <a:xfrm>
              <a:off x="3380" y="3207"/>
              <a:ext cx="816" cy="444"/>
            </a:xfrm>
            <a:prstGeom prst="ellipse">
              <a:avLst/>
            </a:prstGeom>
            <a:solidFill>
              <a:srgbClr val="CCECFF"/>
            </a:solidFill>
            <a:ln w="9525">
              <a:solidFill>
                <a:schemeClr val="accent2"/>
              </a:solidFill>
              <a:round/>
              <a:headEnd/>
              <a:tailEnd/>
            </a:ln>
          </p:spPr>
          <p:txBody>
            <a:bodyPr>
              <a:spAutoFit/>
            </a:bodyPr>
            <a:lstStyle/>
            <a:p>
              <a:pPr algn="ctr" eaLnBrk="0" hangingPunct="0"/>
              <a:r>
                <a:rPr lang="en-US" sz="1400">
                  <a:solidFill>
                    <a:schemeClr val="accent2"/>
                  </a:solidFill>
                </a:rPr>
                <a:t>Service </a:t>
              </a:r>
            </a:p>
            <a:p>
              <a:pPr algn="ctr" eaLnBrk="0" hangingPunct="0"/>
              <a:r>
                <a:rPr lang="en-US" sz="1400" b="1">
                  <a:solidFill>
                    <a:schemeClr val="accent2"/>
                  </a:solidFill>
                </a:rPr>
                <a:t>factory</a:t>
              </a:r>
              <a:endParaRPr lang="en-US" sz="1400">
                <a:solidFill>
                  <a:schemeClr val="accent2"/>
                </a:solidFill>
              </a:endParaRPr>
            </a:p>
          </p:txBody>
        </p:sp>
        <p:sp>
          <p:nvSpPr>
            <p:cNvPr id="37901" name="Oval 17"/>
            <p:cNvSpPr>
              <a:spLocks noChangeArrowheads="1"/>
            </p:cNvSpPr>
            <p:nvPr/>
          </p:nvSpPr>
          <p:spPr bwMode="auto">
            <a:xfrm>
              <a:off x="2207" y="1998"/>
              <a:ext cx="898" cy="634"/>
            </a:xfrm>
            <a:prstGeom prst="ellipse">
              <a:avLst/>
            </a:prstGeom>
            <a:solidFill>
              <a:srgbClr val="CCECFF"/>
            </a:solidFill>
            <a:ln w="9525">
              <a:solidFill>
                <a:srgbClr val="2A0DD7"/>
              </a:solidFill>
              <a:round/>
              <a:headEnd/>
              <a:tailEnd/>
            </a:ln>
          </p:spPr>
          <p:txBody>
            <a:bodyPr wrap="none">
              <a:spAutoFit/>
            </a:bodyPr>
            <a:lstStyle/>
            <a:p>
              <a:pPr algn="ctr" eaLnBrk="0" hangingPunct="0"/>
              <a:r>
                <a:rPr lang="en-US" sz="1400">
                  <a:solidFill>
                    <a:srgbClr val="2A0DD7"/>
                  </a:solidFill>
                </a:rPr>
                <a:t>Skilled </a:t>
              </a:r>
            </a:p>
            <a:p>
              <a:pPr algn="ctr" eaLnBrk="0" hangingPunct="0"/>
              <a:r>
                <a:rPr lang="en-US" sz="1400">
                  <a:solidFill>
                    <a:srgbClr val="2A0DD7"/>
                  </a:solidFill>
                </a:rPr>
                <a:t>professional</a:t>
              </a:r>
            </a:p>
            <a:p>
              <a:pPr algn="ctr" eaLnBrk="0" hangingPunct="0"/>
              <a:r>
                <a:rPr lang="en-US" sz="1400" b="1">
                  <a:solidFill>
                    <a:srgbClr val="2A0DD7"/>
                  </a:solidFill>
                </a:rPr>
                <a:t>servitude</a:t>
              </a:r>
              <a:endParaRPr lang="en-US" sz="1400">
                <a:solidFill>
                  <a:srgbClr val="2A0DD7"/>
                </a:solidFill>
              </a:endParaRPr>
            </a:p>
          </p:txBody>
        </p:sp>
        <p:sp>
          <p:nvSpPr>
            <p:cNvPr id="37902" name="Text Box 18"/>
            <p:cNvSpPr txBox="1">
              <a:spLocks noChangeArrowheads="1"/>
            </p:cNvSpPr>
            <p:nvPr/>
          </p:nvSpPr>
          <p:spPr bwMode="auto">
            <a:xfrm>
              <a:off x="2919" y="3699"/>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7903" name="Text Box 19"/>
            <p:cNvSpPr txBox="1">
              <a:spLocks noChangeArrowheads="1"/>
            </p:cNvSpPr>
            <p:nvPr/>
          </p:nvSpPr>
          <p:spPr bwMode="auto">
            <a:xfrm rot="-5400000">
              <a:off x="1436" y="2620"/>
              <a:ext cx="1298" cy="192"/>
            </a:xfrm>
            <a:prstGeom prst="rect">
              <a:avLst/>
            </a:prstGeom>
            <a:noFill/>
            <a:ln w="9525">
              <a:noFill/>
              <a:miter lim="800000"/>
              <a:headEnd/>
              <a:tailEnd/>
            </a:ln>
          </p:spPr>
          <p:txBody>
            <a:bodyPr wrap="none">
              <a:spAutoFit/>
            </a:bodyPr>
            <a:lstStyle/>
            <a:p>
              <a:pPr algn="ctr" eaLnBrk="0" hangingPunct="0"/>
              <a:r>
                <a:rPr lang="en-US" sz="1400" b="1"/>
                <a:t>Degree of Customization</a:t>
              </a:r>
            </a:p>
          </p:txBody>
        </p:sp>
        <p:sp>
          <p:nvSpPr>
            <p:cNvPr id="37904" name="Text Box 20"/>
            <p:cNvSpPr txBox="1">
              <a:spLocks noChangeArrowheads="1"/>
            </p:cNvSpPr>
            <p:nvPr/>
          </p:nvSpPr>
          <p:spPr bwMode="auto">
            <a:xfrm>
              <a:off x="3380" y="2321"/>
              <a:ext cx="738" cy="332"/>
            </a:xfrm>
            <a:prstGeom prst="rect">
              <a:avLst/>
            </a:prstGeom>
            <a:solidFill>
              <a:srgbClr val="CCFF99"/>
            </a:solidFill>
            <a:ln w="9525">
              <a:solidFill>
                <a:srgbClr val="FF3300"/>
              </a:solidFill>
              <a:miter lim="800000"/>
              <a:headEnd/>
              <a:tailEnd/>
            </a:ln>
          </p:spPr>
          <p:txBody>
            <a:bodyPr wrap="none">
              <a:spAutoFit/>
            </a:bodyPr>
            <a:lstStyle/>
            <a:p>
              <a:pPr algn="ctr" eaLnBrk="0" hangingPunct="0"/>
              <a:r>
                <a:rPr lang="en-US" sz="1400">
                  <a:solidFill>
                    <a:srgbClr val="060000"/>
                  </a:solidFill>
                </a:rPr>
                <a:t>Industrialized</a:t>
              </a:r>
            </a:p>
            <a:p>
              <a:pPr algn="ctr" eaLnBrk="0" hangingPunct="0"/>
              <a:r>
                <a:rPr lang="en-US" sz="1400" b="1">
                  <a:solidFill>
                    <a:srgbClr val="060000"/>
                  </a:solidFill>
                </a:rPr>
                <a:t>intimacy</a:t>
              </a:r>
              <a:endParaRPr lang="en-US" sz="1400">
                <a:solidFill>
                  <a:srgbClr val="060000"/>
                </a:solidFill>
              </a:endParaRPr>
            </a:p>
          </p:txBody>
        </p:sp>
        <p:cxnSp>
          <p:nvCxnSpPr>
            <p:cNvPr id="37905" name="AutoShape 21"/>
            <p:cNvCxnSpPr>
              <a:cxnSpLocks noChangeShapeType="1"/>
              <a:stCxn id="37900" idx="0"/>
              <a:endCxn id="37904" idx="2"/>
            </p:cNvCxnSpPr>
            <p:nvPr/>
          </p:nvCxnSpPr>
          <p:spPr bwMode="auto">
            <a:xfrm flipH="1" flipV="1">
              <a:off x="3749" y="2653"/>
              <a:ext cx="39" cy="554"/>
            </a:xfrm>
            <a:prstGeom prst="straightConnector1">
              <a:avLst/>
            </a:prstGeom>
            <a:noFill/>
            <a:ln w="28575">
              <a:solidFill>
                <a:srgbClr val="FF3300"/>
              </a:solidFill>
              <a:round/>
              <a:headEnd/>
              <a:tailEnd type="triangle" w="med" len="med"/>
            </a:ln>
          </p:spPr>
        </p:cxnSp>
        <p:cxnSp>
          <p:nvCxnSpPr>
            <p:cNvPr id="37906" name="AutoShape 22"/>
            <p:cNvCxnSpPr>
              <a:cxnSpLocks noChangeShapeType="1"/>
              <a:stCxn id="37901" idx="6"/>
              <a:endCxn id="37904" idx="1"/>
            </p:cNvCxnSpPr>
            <p:nvPr/>
          </p:nvCxnSpPr>
          <p:spPr bwMode="auto">
            <a:xfrm>
              <a:off x="3105" y="2315"/>
              <a:ext cx="275" cy="172"/>
            </a:xfrm>
            <a:prstGeom prst="straightConnector1">
              <a:avLst/>
            </a:prstGeom>
            <a:noFill/>
            <a:ln w="28575">
              <a:solidFill>
                <a:srgbClr val="FF3300"/>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a:t>
            </a:r>
            <a:br>
              <a:rPr lang="en-US" smtClean="0"/>
            </a:br>
            <a:r>
              <a:rPr lang="en-US" smtClean="0"/>
              <a:t>	Utilizing IT smartly is a common theme</a:t>
            </a:r>
          </a:p>
        </p:txBody>
      </p:sp>
      <p:sp>
        <p:nvSpPr>
          <p:cNvPr id="38915" name="Rectangle 3"/>
          <p:cNvSpPr>
            <a:spLocks noGrp="1" noChangeArrowheads="1"/>
          </p:cNvSpPr>
          <p:nvPr>
            <p:ph type="body" idx="1"/>
          </p:nvPr>
        </p:nvSpPr>
        <p:spPr/>
        <p:txBody>
          <a:bodyPr/>
          <a:lstStyle/>
          <a:p>
            <a:pPr eaLnBrk="1" hangingPunct="1"/>
            <a:r>
              <a:rPr lang="en-US" smtClean="0"/>
              <a:t>IT to enhance customer relationship management (CRM)</a:t>
            </a:r>
          </a:p>
          <a:p>
            <a:pPr eaLnBrk="1" hangingPunct="1"/>
            <a:r>
              <a:rPr lang="en-US" smtClean="0"/>
              <a:t>The Internet allows new business processes and managerial policies that shift the efficient frontier outward</a:t>
            </a:r>
          </a:p>
          <a:p>
            <a:pPr eaLnBrk="1" hangingPunct="1"/>
            <a:r>
              <a:rPr lang="en-US" smtClean="0"/>
              <a:t>The type of shift will vary by industry:</a:t>
            </a:r>
          </a:p>
          <a:p>
            <a:pPr lvl="1" eaLnBrk="1" hangingPunct="1"/>
            <a:r>
              <a:rPr lang="en-US" sz="1800" smtClean="0"/>
              <a:t>Value or Productivity enhancing</a:t>
            </a:r>
          </a:p>
          <a:p>
            <a:pPr lvl="1" eaLnBrk="1" hangingPunct="1"/>
            <a:r>
              <a:rPr lang="en-US" sz="1800" smtClean="0"/>
              <a:t>Analyze by comparing</a:t>
            </a:r>
          </a:p>
          <a:p>
            <a:pPr lvl="2" eaLnBrk="1" hangingPunct="1"/>
            <a:r>
              <a:rPr lang="en-US" smtClean="0"/>
              <a:t>Market or customer view</a:t>
            </a:r>
          </a:p>
          <a:p>
            <a:pPr lvl="2" eaLnBrk="1" hangingPunct="1"/>
            <a:r>
              <a:rPr lang="en-US" smtClean="0"/>
              <a:t>Resource &amp; process view</a:t>
            </a:r>
          </a:p>
          <a:p>
            <a:pPr lvl="1" eaLnBrk="1" hangingPunct="1"/>
            <a:endParaRPr lang="en-US" sz="1800" smtClean="0"/>
          </a:p>
        </p:txBody>
      </p:sp>
      <p:grpSp>
        <p:nvGrpSpPr>
          <p:cNvPr id="38916" name="Group 20"/>
          <p:cNvGrpSpPr>
            <a:grpSpLocks/>
          </p:cNvGrpSpPr>
          <p:nvPr/>
        </p:nvGrpSpPr>
        <p:grpSpPr bwMode="auto">
          <a:xfrm>
            <a:off x="4576763" y="2782888"/>
            <a:ext cx="4391025" cy="3376612"/>
            <a:chOff x="2701" y="1753"/>
            <a:chExt cx="2766" cy="2127"/>
          </a:xfrm>
        </p:grpSpPr>
        <p:sp>
          <p:nvSpPr>
            <p:cNvPr id="38917" name="Arc 11"/>
            <p:cNvSpPr>
              <a:spLocks/>
            </p:cNvSpPr>
            <p:nvPr/>
          </p:nvSpPr>
          <p:spPr bwMode="auto">
            <a:xfrm>
              <a:off x="3004" y="2353"/>
              <a:ext cx="1507"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EAEAEA"/>
            </a:solidFill>
            <a:ln w="19050">
              <a:solidFill>
                <a:schemeClr val="tx1"/>
              </a:solidFill>
              <a:round/>
              <a:headEnd/>
              <a:tailEnd/>
            </a:ln>
          </p:spPr>
          <p:txBody>
            <a:bodyPr wrap="none" anchor="ctr"/>
            <a:lstStyle/>
            <a:p>
              <a:endParaRPr lang="en-US"/>
            </a:p>
          </p:txBody>
        </p:sp>
        <p:sp>
          <p:nvSpPr>
            <p:cNvPr id="38918" name="Line 5"/>
            <p:cNvSpPr>
              <a:spLocks noChangeShapeType="1"/>
            </p:cNvSpPr>
            <p:nvPr/>
          </p:nvSpPr>
          <p:spPr bwMode="auto">
            <a:xfrm>
              <a:off x="3004" y="3717"/>
              <a:ext cx="1882" cy="0"/>
            </a:xfrm>
            <a:prstGeom prst="line">
              <a:avLst/>
            </a:prstGeom>
            <a:noFill/>
            <a:ln w="9525">
              <a:solidFill>
                <a:schemeClr val="tx1"/>
              </a:solidFill>
              <a:round/>
              <a:headEnd/>
              <a:tailEnd type="triangle" w="med" len="med"/>
            </a:ln>
          </p:spPr>
          <p:txBody>
            <a:bodyPr wrap="none" anchor="ctr"/>
            <a:lstStyle/>
            <a:p>
              <a:endParaRPr lang="en-US"/>
            </a:p>
          </p:txBody>
        </p:sp>
        <p:sp>
          <p:nvSpPr>
            <p:cNvPr id="38919" name="Line 6"/>
            <p:cNvSpPr>
              <a:spLocks noChangeShapeType="1"/>
            </p:cNvSpPr>
            <p:nvPr/>
          </p:nvSpPr>
          <p:spPr bwMode="auto">
            <a:xfrm flipV="1">
              <a:off x="3004" y="1753"/>
              <a:ext cx="0" cy="1964"/>
            </a:xfrm>
            <a:prstGeom prst="line">
              <a:avLst/>
            </a:prstGeom>
            <a:noFill/>
            <a:ln w="9525">
              <a:solidFill>
                <a:schemeClr val="tx1"/>
              </a:solidFill>
              <a:round/>
              <a:headEnd/>
              <a:tailEnd type="triangle" w="med" len="med"/>
            </a:ln>
          </p:spPr>
          <p:txBody>
            <a:bodyPr wrap="none" anchor="ctr"/>
            <a:lstStyle/>
            <a:p>
              <a:endParaRPr lang="en-US"/>
            </a:p>
          </p:txBody>
        </p:sp>
        <p:sp>
          <p:nvSpPr>
            <p:cNvPr id="38920" name="Text Box 7"/>
            <p:cNvSpPr txBox="1">
              <a:spLocks noChangeArrowheads="1"/>
            </p:cNvSpPr>
            <p:nvPr/>
          </p:nvSpPr>
          <p:spPr bwMode="auto">
            <a:xfrm>
              <a:off x="3011" y="370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1" name="Text Box 8"/>
            <p:cNvSpPr txBox="1">
              <a:spLocks noChangeArrowheads="1"/>
            </p:cNvSpPr>
            <p:nvPr/>
          </p:nvSpPr>
          <p:spPr bwMode="auto">
            <a:xfrm>
              <a:off x="4597" y="370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2" name="Text Box 9"/>
            <p:cNvSpPr txBox="1">
              <a:spLocks noChangeArrowheads="1"/>
            </p:cNvSpPr>
            <p:nvPr/>
          </p:nvSpPr>
          <p:spPr bwMode="auto">
            <a:xfrm>
              <a:off x="2701" y="1785"/>
              <a:ext cx="276" cy="154"/>
            </a:xfrm>
            <a:prstGeom prst="rect">
              <a:avLst/>
            </a:prstGeom>
            <a:noFill/>
            <a:ln w="9525">
              <a:noFill/>
              <a:miter lim="800000"/>
              <a:headEnd/>
              <a:tailEnd/>
            </a:ln>
          </p:spPr>
          <p:txBody>
            <a:bodyPr wrap="none">
              <a:spAutoFit/>
            </a:bodyPr>
            <a:lstStyle/>
            <a:p>
              <a:pPr eaLnBrk="0" hangingPunct="0"/>
              <a:r>
                <a:rPr lang="en-US" sz="1000"/>
                <a:t>High</a:t>
              </a:r>
            </a:p>
          </p:txBody>
        </p:sp>
        <p:sp>
          <p:nvSpPr>
            <p:cNvPr id="38923" name="Text Box 10"/>
            <p:cNvSpPr txBox="1">
              <a:spLocks noChangeArrowheads="1"/>
            </p:cNvSpPr>
            <p:nvPr/>
          </p:nvSpPr>
          <p:spPr bwMode="auto">
            <a:xfrm>
              <a:off x="2722" y="3545"/>
              <a:ext cx="263" cy="154"/>
            </a:xfrm>
            <a:prstGeom prst="rect">
              <a:avLst/>
            </a:prstGeom>
            <a:noFill/>
            <a:ln w="9525">
              <a:noFill/>
              <a:miter lim="800000"/>
              <a:headEnd/>
              <a:tailEnd/>
            </a:ln>
          </p:spPr>
          <p:txBody>
            <a:bodyPr wrap="none">
              <a:spAutoFit/>
            </a:bodyPr>
            <a:lstStyle/>
            <a:p>
              <a:pPr eaLnBrk="0" hangingPunct="0"/>
              <a:r>
                <a:rPr lang="en-US" sz="1000"/>
                <a:t>Low</a:t>
              </a:r>
            </a:p>
          </p:txBody>
        </p:sp>
        <p:sp>
          <p:nvSpPr>
            <p:cNvPr id="38924" name="Text Box 12"/>
            <p:cNvSpPr txBox="1">
              <a:spLocks noChangeArrowheads="1"/>
            </p:cNvSpPr>
            <p:nvPr/>
          </p:nvSpPr>
          <p:spPr bwMode="auto">
            <a:xfrm>
              <a:off x="4477" y="2675"/>
              <a:ext cx="990" cy="408"/>
            </a:xfrm>
            <a:prstGeom prst="rect">
              <a:avLst/>
            </a:prstGeom>
            <a:noFill/>
            <a:ln w="9525">
              <a:solidFill>
                <a:srgbClr val="FF0000"/>
              </a:solidFill>
              <a:miter lim="800000"/>
              <a:headEnd/>
              <a:tailEnd/>
            </a:ln>
          </p:spPr>
          <p:txBody>
            <a:bodyPr wrap="none">
              <a:spAutoFit/>
            </a:bodyPr>
            <a:lstStyle/>
            <a:p>
              <a:pPr algn="ctr" eaLnBrk="0" hangingPunct="0"/>
              <a:r>
                <a:rPr lang="en-US" sz="1200">
                  <a:solidFill>
                    <a:srgbClr val="FF3300"/>
                  </a:solidFill>
                </a:rPr>
                <a:t>Use Internet to</a:t>
              </a:r>
            </a:p>
            <a:p>
              <a:pPr algn="ctr" eaLnBrk="0" hangingPunct="0"/>
              <a:r>
                <a:rPr lang="en-US" sz="1200" b="1">
                  <a:solidFill>
                    <a:srgbClr val="FF3300"/>
                  </a:solidFill>
                </a:rPr>
                <a:t>increase productivity</a:t>
              </a:r>
            </a:p>
            <a:p>
              <a:pPr algn="ctr" eaLnBrk="0" hangingPunct="0"/>
              <a:r>
                <a:rPr lang="en-US" sz="1200" b="1">
                  <a:solidFill>
                    <a:srgbClr val="FF3300"/>
                  </a:solidFill>
                </a:rPr>
                <a:t>/ efficiency</a:t>
              </a:r>
              <a:endParaRPr lang="en-US" sz="1200">
                <a:solidFill>
                  <a:srgbClr val="FF3300"/>
                </a:solidFill>
              </a:endParaRPr>
            </a:p>
          </p:txBody>
        </p:sp>
        <p:sp>
          <p:nvSpPr>
            <p:cNvPr id="38925" name="Arc 13"/>
            <p:cNvSpPr>
              <a:spLocks/>
            </p:cNvSpPr>
            <p:nvPr/>
          </p:nvSpPr>
          <p:spPr bwMode="auto">
            <a:xfrm>
              <a:off x="3011" y="2347"/>
              <a:ext cx="1798" cy="13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FF0000"/>
              </a:solidFill>
              <a:round/>
              <a:headEnd/>
              <a:tailEnd/>
            </a:ln>
          </p:spPr>
          <p:txBody>
            <a:bodyPr wrap="none" anchor="ctr"/>
            <a:lstStyle/>
            <a:p>
              <a:endParaRPr lang="en-US"/>
            </a:p>
          </p:txBody>
        </p:sp>
        <p:sp>
          <p:nvSpPr>
            <p:cNvPr id="38926" name="Arc 14"/>
            <p:cNvSpPr>
              <a:spLocks/>
            </p:cNvSpPr>
            <p:nvPr/>
          </p:nvSpPr>
          <p:spPr bwMode="auto">
            <a:xfrm>
              <a:off x="3011" y="1929"/>
              <a:ext cx="1506" cy="180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38927" name="Line 15"/>
            <p:cNvSpPr>
              <a:spLocks noChangeShapeType="1"/>
            </p:cNvSpPr>
            <p:nvPr/>
          </p:nvSpPr>
          <p:spPr bwMode="auto">
            <a:xfrm>
              <a:off x="4372" y="3132"/>
              <a:ext cx="273" cy="0"/>
            </a:xfrm>
            <a:prstGeom prst="line">
              <a:avLst/>
            </a:prstGeom>
            <a:noFill/>
            <a:ln w="9525">
              <a:solidFill>
                <a:srgbClr val="FF0000"/>
              </a:solidFill>
              <a:round/>
              <a:headEnd/>
              <a:tailEnd type="triangle" w="med" len="med"/>
            </a:ln>
          </p:spPr>
          <p:txBody>
            <a:bodyPr wrap="none" anchor="ctr"/>
            <a:lstStyle/>
            <a:p>
              <a:endParaRPr lang="en-US"/>
            </a:p>
          </p:txBody>
        </p:sp>
        <p:sp>
          <p:nvSpPr>
            <p:cNvPr id="38928" name="Line 16"/>
            <p:cNvSpPr>
              <a:spLocks noChangeShapeType="1"/>
            </p:cNvSpPr>
            <p:nvPr/>
          </p:nvSpPr>
          <p:spPr bwMode="auto">
            <a:xfrm flipV="1">
              <a:off x="3715" y="2136"/>
              <a:ext cx="0" cy="378"/>
            </a:xfrm>
            <a:prstGeom prst="line">
              <a:avLst/>
            </a:prstGeom>
            <a:noFill/>
            <a:ln w="9525">
              <a:solidFill>
                <a:srgbClr val="2A0DD7"/>
              </a:solidFill>
              <a:round/>
              <a:headEnd/>
              <a:tailEnd type="triangle" w="med" len="med"/>
            </a:ln>
          </p:spPr>
          <p:txBody>
            <a:bodyPr wrap="none" anchor="ctr"/>
            <a:lstStyle/>
            <a:p>
              <a:endParaRPr lang="en-US"/>
            </a:p>
          </p:txBody>
        </p:sp>
        <p:sp>
          <p:nvSpPr>
            <p:cNvPr id="38929" name="Text Box 17"/>
            <p:cNvSpPr txBox="1">
              <a:spLocks noChangeArrowheads="1"/>
            </p:cNvSpPr>
            <p:nvPr/>
          </p:nvSpPr>
          <p:spPr bwMode="auto">
            <a:xfrm>
              <a:off x="3720" y="1838"/>
              <a:ext cx="701" cy="294"/>
            </a:xfrm>
            <a:prstGeom prst="rect">
              <a:avLst/>
            </a:prstGeom>
            <a:noFill/>
            <a:ln w="9525">
              <a:solidFill>
                <a:srgbClr val="2A0DD7"/>
              </a:solidFill>
              <a:miter lim="800000"/>
              <a:headEnd/>
              <a:tailEnd/>
            </a:ln>
          </p:spPr>
          <p:txBody>
            <a:bodyPr wrap="none">
              <a:spAutoFit/>
            </a:bodyPr>
            <a:lstStyle/>
            <a:p>
              <a:pPr eaLnBrk="0" hangingPunct="0"/>
              <a:r>
                <a:rPr lang="en-US" sz="1200">
                  <a:solidFill>
                    <a:srgbClr val="2A0DD7"/>
                  </a:solidFill>
                </a:rPr>
                <a:t>Use Internet to</a:t>
              </a:r>
            </a:p>
            <a:p>
              <a:pPr eaLnBrk="0" hangingPunct="0"/>
              <a:r>
                <a:rPr lang="en-US" sz="1200" b="1">
                  <a:solidFill>
                    <a:srgbClr val="2A0DD7"/>
                  </a:solidFill>
                </a:rPr>
                <a:t>enhance value</a:t>
              </a:r>
              <a:endParaRPr lang="en-US" sz="1200">
                <a:solidFill>
                  <a:srgbClr val="2A0DD7"/>
                </a:solidFill>
              </a:endParaRPr>
            </a:p>
          </p:txBody>
        </p:sp>
        <p:sp>
          <p:nvSpPr>
            <p:cNvPr id="38930" name="Text Box 18"/>
            <p:cNvSpPr txBox="1">
              <a:spLocks noChangeArrowheads="1"/>
            </p:cNvSpPr>
            <p:nvPr/>
          </p:nvSpPr>
          <p:spPr bwMode="auto">
            <a:xfrm>
              <a:off x="3640" y="3688"/>
              <a:ext cx="693" cy="192"/>
            </a:xfrm>
            <a:prstGeom prst="rect">
              <a:avLst/>
            </a:prstGeom>
            <a:noFill/>
            <a:ln w="9525">
              <a:noFill/>
              <a:miter lim="800000"/>
              <a:headEnd/>
              <a:tailEnd/>
            </a:ln>
          </p:spPr>
          <p:txBody>
            <a:bodyPr wrap="none">
              <a:spAutoFit/>
            </a:bodyPr>
            <a:lstStyle/>
            <a:p>
              <a:pPr eaLnBrk="0" hangingPunct="0"/>
              <a:r>
                <a:rPr lang="en-US" sz="1400" b="1"/>
                <a:t>Process cost</a:t>
              </a:r>
            </a:p>
          </p:txBody>
        </p:sp>
        <p:sp>
          <p:nvSpPr>
            <p:cNvPr id="38931" name="Text Box 19"/>
            <p:cNvSpPr txBox="1">
              <a:spLocks noChangeArrowheads="1"/>
            </p:cNvSpPr>
            <p:nvPr/>
          </p:nvSpPr>
          <p:spPr bwMode="auto">
            <a:xfrm rot="-5400000">
              <a:off x="1978" y="2598"/>
              <a:ext cx="1724" cy="192"/>
            </a:xfrm>
            <a:prstGeom prst="rect">
              <a:avLst/>
            </a:prstGeom>
            <a:noFill/>
            <a:ln w="9525">
              <a:noFill/>
              <a:miter lim="800000"/>
              <a:headEnd/>
              <a:tailEnd/>
            </a:ln>
          </p:spPr>
          <p:txBody>
            <a:bodyPr>
              <a:spAutoFit/>
            </a:bodyPr>
            <a:lstStyle/>
            <a:p>
              <a:pPr algn="ctr" eaLnBrk="0" hangingPunct="0"/>
              <a:r>
                <a:rPr lang="en-US" sz="1400" b="1"/>
                <a:t>Product value </a:t>
              </a:r>
              <a:r>
                <a:rPr lang="en-US" sz="1400" b="1" i="1"/>
                <a:t>X </a:t>
              </a:r>
              <a:r>
                <a:rPr lang="en-US" sz="1400" b="1"/>
                <a:t>to customer</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a:solidFill>
                  <a:srgbClr val="FFFFFF"/>
                </a:solidFill>
                <a:latin typeface="Garamond" pitchFamily="18" charset="0"/>
              </a:rPr>
              <a:t>Operations Strategy (week 2)</a:t>
            </a:r>
          </a:p>
          <a:p>
            <a:pPr algn="ctr" eaLnBrk="0" hangingPunct="0">
              <a:spcBef>
                <a:spcPct val="50000"/>
              </a:spcBef>
            </a:pPr>
            <a:r>
              <a:rPr lang="en-US" sz="3600" b="1">
                <a:solidFill>
                  <a:srgbClr val="FF3300"/>
                </a:solidFill>
                <a:latin typeface="Garamond" pitchFamily="18" charset="0"/>
              </a:rPr>
              <a:t>External View and Operations Forensics</a:t>
            </a:r>
          </a:p>
        </p:txBody>
      </p:sp>
      <p:sp>
        <p:nvSpPr>
          <p:cNvPr id="21511" name="Rectangle 7"/>
          <p:cNvSpPr>
            <a:spLocks noGrp="1" noChangeArrowheads="1"/>
          </p:cNvSpPr>
          <p:nvPr>
            <p:ph idx="1"/>
          </p:nvPr>
        </p:nvSpPr>
        <p:spPr>
          <a:xfrm>
            <a:off x="457200" y="1939925"/>
            <a:ext cx="8261350" cy="4137025"/>
          </a:xfrm>
        </p:spPr>
        <p:txBody>
          <a:bodyPr/>
          <a:lstStyle/>
          <a:p>
            <a:pPr>
              <a:lnSpc>
                <a:spcPct val="80000"/>
              </a:lnSpc>
              <a:buClr>
                <a:srgbClr val="FF3300"/>
              </a:buClr>
            </a:pPr>
            <a:r>
              <a:rPr lang="en-US" sz="1800" smtClean="0">
                <a:solidFill>
                  <a:schemeClr val="bg1"/>
                </a:solidFill>
                <a:latin typeface="Albertus Extra Bold" pitchFamily="34" charset="0"/>
              </a:rPr>
              <a:t>Due diligence and operations forensics</a:t>
            </a:r>
            <a:endParaRPr lang="en-US" sz="1600" smtClean="0">
              <a:solidFill>
                <a:schemeClr val="bg1"/>
              </a:solidFill>
            </a:endParaRPr>
          </a:p>
          <a:p>
            <a:pPr>
              <a:lnSpc>
                <a:spcPct val="80000"/>
              </a:lnSpc>
              <a:buClr>
                <a:srgbClr val="FF3300"/>
              </a:buClr>
            </a:pPr>
            <a:endParaRPr lang="en-US" sz="1800" smtClean="0">
              <a:solidFill>
                <a:schemeClr val="bg1"/>
              </a:solidFill>
              <a:latin typeface="Albertus Extra Bold" pitchFamily="34" charset="0"/>
            </a:endParaRPr>
          </a:p>
          <a:p>
            <a:pPr>
              <a:lnSpc>
                <a:spcPct val="80000"/>
              </a:lnSpc>
              <a:buClr>
                <a:srgbClr val="FF3300"/>
              </a:buClr>
            </a:pPr>
            <a:endParaRPr lang="en-US" sz="1800" smtClean="0">
              <a:solidFill>
                <a:schemeClr val="bg1"/>
              </a:solidFill>
              <a:latin typeface="Albertus Extra Bold" pitchFamily="34" charset="0"/>
            </a:endParaRPr>
          </a:p>
          <a:p>
            <a:pPr>
              <a:lnSpc>
                <a:spcPct val="80000"/>
              </a:lnSpc>
              <a:buClr>
                <a:srgbClr val="FF3300"/>
              </a:buClr>
            </a:pPr>
            <a:r>
              <a:rPr lang="en-US" sz="1800" smtClean="0">
                <a:solidFill>
                  <a:schemeClr val="bg1"/>
                </a:solidFill>
                <a:latin typeface="Albertus Extra Bold" pitchFamily="34" charset="0"/>
              </a:rPr>
              <a:t>Cost-to-Serve: Concept &amp; Analytics</a:t>
            </a:r>
          </a:p>
          <a:p>
            <a:pPr lvl="1">
              <a:lnSpc>
                <a:spcPct val="80000"/>
              </a:lnSpc>
              <a:buClr>
                <a:srgbClr val="FF3300"/>
              </a:buClr>
            </a:pPr>
            <a:r>
              <a:rPr lang="en-US" sz="1600" smtClean="0">
                <a:solidFill>
                  <a:schemeClr val="bg1"/>
                </a:solidFill>
              </a:rPr>
              <a:t>Estimating cost to serve an average customer</a:t>
            </a:r>
          </a:p>
          <a:p>
            <a:pPr lvl="1">
              <a:lnSpc>
                <a:spcPct val="80000"/>
              </a:lnSpc>
              <a:buClr>
                <a:srgbClr val="FF3300"/>
              </a:buClr>
            </a:pPr>
            <a:r>
              <a:rPr lang="en-US" sz="1600" smtClean="0">
                <a:solidFill>
                  <a:schemeClr val="bg1"/>
                </a:solidFill>
              </a:rPr>
              <a:t>Identifying key productivity measures and targeting improvement</a:t>
            </a:r>
          </a:p>
          <a:p>
            <a:pPr lvl="1">
              <a:lnSpc>
                <a:spcPct val="80000"/>
              </a:lnSpc>
              <a:buClr>
                <a:srgbClr val="FF3300"/>
              </a:buClr>
            </a:pPr>
            <a:endParaRPr lang="en-US" sz="1600" smtClean="0">
              <a:solidFill>
                <a:schemeClr val="bg1"/>
              </a:solidFill>
            </a:endParaRPr>
          </a:p>
          <a:p>
            <a:pPr eaLnBrk="1" hangingPunct="1">
              <a:buClr>
                <a:srgbClr val="FF3300"/>
              </a:buClr>
            </a:pPr>
            <a:endParaRPr lang="en-US" b="1" smtClean="0">
              <a:solidFill>
                <a:schemeClr val="bg1"/>
              </a:solidFill>
            </a:endParaRPr>
          </a:p>
          <a:p>
            <a:pPr eaLnBrk="1" hangingPunct="1">
              <a:buClr>
                <a:srgbClr val="FF3300"/>
              </a:buClr>
            </a:pPr>
            <a:r>
              <a:rPr lang="en-US" b="1" smtClean="0">
                <a:solidFill>
                  <a:schemeClr val="bg1"/>
                </a:solidFill>
              </a:rPr>
              <a:t>Case: </a:t>
            </a:r>
            <a:r>
              <a:rPr lang="en-US" b="1" i="1" smtClean="0">
                <a:solidFill>
                  <a:schemeClr val="bg1"/>
                </a:solidFill>
              </a:rPr>
              <a:t>Peapod</a:t>
            </a:r>
            <a:r>
              <a:rPr lang="en-US" b="1" smtClean="0">
                <a:solidFill>
                  <a:schemeClr val="bg1"/>
                </a:solidFill>
              </a:rPr>
              <a:t> </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51"/>
          <p:cNvGrpSpPr>
            <a:grpSpLocks/>
          </p:cNvGrpSpPr>
          <p:nvPr/>
        </p:nvGrpSpPr>
        <p:grpSpPr bwMode="auto">
          <a:xfrm>
            <a:off x="155575" y="1933575"/>
            <a:ext cx="8607425" cy="1571625"/>
            <a:chOff x="98" y="1218"/>
            <a:chExt cx="5422" cy="990"/>
          </a:xfrm>
        </p:grpSpPr>
        <p:sp>
          <p:nvSpPr>
            <p:cNvPr id="39963" name="Rectangle 3"/>
            <p:cNvSpPr>
              <a:spLocks noChangeArrowheads="1"/>
            </p:cNvSpPr>
            <p:nvPr/>
          </p:nvSpPr>
          <p:spPr bwMode="auto">
            <a:xfrm>
              <a:off x="3740"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4" name="Rectangle 4"/>
            <p:cNvSpPr>
              <a:spLocks noChangeArrowheads="1"/>
            </p:cNvSpPr>
            <p:nvPr/>
          </p:nvSpPr>
          <p:spPr bwMode="auto">
            <a:xfrm>
              <a:off x="2492"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5" name="Rectangle 5"/>
            <p:cNvSpPr>
              <a:spLocks noChangeArrowheads="1"/>
            </p:cNvSpPr>
            <p:nvPr/>
          </p:nvSpPr>
          <p:spPr bwMode="auto">
            <a:xfrm>
              <a:off x="1244" y="1218"/>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66" name="Line 6"/>
            <p:cNvSpPr>
              <a:spLocks noChangeShapeType="1"/>
            </p:cNvSpPr>
            <p:nvPr/>
          </p:nvSpPr>
          <p:spPr bwMode="auto">
            <a:xfrm>
              <a:off x="4364" y="1602"/>
              <a:ext cx="432" cy="0"/>
            </a:xfrm>
            <a:prstGeom prst="line">
              <a:avLst/>
            </a:prstGeom>
            <a:noFill/>
            <a:ln w="12700">
              <a:solidFill>
                <a:schemeClr val="tx1"/>
              </a:solidFill>
              <a:round/>
              <a:headEnd type="triangle" w="med" len="med"/>
              <a:tailEnd/>
            </a:ln>
          </p:spPr>
          <p:txBody>
            <a:bodyPr wrap="none" anchor="ctr"/>
            <a:lstStyle/>
            <a:p>
              <a:endParaRPr lang="en-US"/>
            </a:p>
          </p:txBody>
        </p:sp>
        <p:sp>
          <p:nvSpPr>
            <p:cNvPr id="39967" name="Line 7"/>
            <p:cNvSpPr>
              <a:spLocks noChangeShapeType="1"/>
            </p:cNvSpPr>
            <p:nvPr/>
          </p:nvSpPr>
          <p:spPr bwMode="auto">
            <a:xfrm>
              <a:off x="4364" y="1314"/>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68" name="Line 8"/>
            <p:cNvSpPr>
              <a:spLocks noChangeShapeType="1"/>
            </p:cNvSpPr>
            <p:nvPr/>
          </p:nvSpPr>
          <p:spPr bwMode="auto">
            <a:xfrm>
              <a:off x="3116"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69" name="Line 9"/>
            <p:cNvSpPr>
              <a:spLocks noChangeShapeType="1"/>
            </p:cNvSpPr>
            <p:nvPr/>
          </p:nvSpPr>
          <p:spPr bwMode="auto">
            <a:xfrm>
              <a:off x="3116"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0" name="Line 10"/>
            <p:cNvSpPr>
              <a:spLocks noChangeShapeType="1"/>
            </p:cNvSpPr>
            <p:nvPr/>
          </p:nvSpPr>
          <p:spPr bwMode="auto">
            <a:xfrm>
              <a:off x="1868" y="1314"/>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71" name="Line 11"/>
            <p:cNvSpPr>
              <a:spLocks noChangeShapeType="1"/>
            </p:cNvSpPr>
            <p:nvPr/>
          </p:nvSpPr>
          <p:spPr bwMode="auto">
            <a:xfrm>
              <a:off x="1868" y="1602"/>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72" name="Text Box 12"/>
            <p:cNvSpPr txBox="1">
              <a:spLocks noChangeArrowheads="1"/>
            </p:cNvSpPr>
            <p:nvPr/>
          </p:nvSpPr>
          <p:spPr bwMode="auto">
            <a:xfrm>
              <a:off x="3644" y="1842"/>
              <a:ext cx="1309" cy="250"/>
            </a:xfrm>
            <a:prstGeom prst="rect">
              <a:avLst/>
            </a:prstGeom>
            <a:noFill/>
            <a:ln w="12700">
              <a:noFill/>
              <a:miter lim="800000"/>
              <a:headEnd type="none" w="sm" len="sm"/>
              <a:tailEnd type="none" w="sm" len="sm"/>
            </a:ln>
          </p:spPr>
          <p:txBody>
            <a:bodyPr wrap="none">
              <a:spAutoFit/>
            </a:bodyPr>
            <a:lstStyle/>
            <a:p>
              <a:pPr eaLnBrk="0" hangingPunct="0"/>
              <a:r>
                <a:rPr lang="en-US" sz="2000"/>
                <a:t>Supermarket Store</a:t>
              </a:r>
            </a:p>
          </p:txBody>
        </p:sp>
        <p:sp>
          <p:nvSpPr>
            <p:cNvPr id="39973" name="Text Box 13"/>
            <p:cNvSpPr txBox="1">
              <a:spLocks noChangeArrowheads="1"/>
            </p:cNvSpPr>
            <p:nvPr/>
          </p:nvSpPr>
          <p:spPr bwMode="auto">
            <a:xfrm>
              <a:off x="2348" y="1842"/>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sp>
          <p:nvSpPr>
            <p:cNvPr id="39974" name="Text Box 14"/>
            <p:cNvSpPr txBox="1">
              <a:spLocks noChangeArrowheads="1"/>
            </p:cNvSpPr>
            <p:nvPr/>
          </p:nvSpPr>
          <p:spPr bwMode="auto">
            <a:xfrm>
              <a:off x="1052" y="1842"/>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grpSp>
          <p:nvGrpSpPr>
            <p:cNvPr id="39975" name="Group 15"/>
            <p:cNvGrpSpPr>
              <a:grpSpLocks/>
            </p:cNvGrpSpPr>
            <p:nvPr/>
          </p:nvGrpSpPr>
          <p:grpSpPr bwMode="auto">
            <a:xfrm>
              <a:off x="1340" y="1314"/>
              <a:ext cx="384" cy="336"/>
              <a:chOff x="864" y="2736"/>
              <a:chExt cx="384" cy="336"/>
            </a:xfrm>
          </p:grpSpPr>
          <p:sp>
            <p:nvSpPr>
              <p:cNvPr id="39986" name="Line 16"/>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7" name="Line 17"/>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8" name="Line 18"/>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6" name="Group 19"/>
            <p:cNvGrpSpPr>
              <a:grpSpLocks/>
            </p:cNvGrpSpPr>
            <p:nvPr/>
          </p:nvGrpSpPr>
          <p:grpSpPr bwMode="auto">
            <a:xfrm>
              <a:off x="2636" y="1314"/>
              <a:ext cx="384" cy="336"/>
              <a:chOff x="864" y="2736"/>
              <a:chExt cx="384" cy="336"/>
            </a:xfrm>
          </p:grpSpPr>
          <p:sp>
            <p:nvSpPr>
              <p:cNvPr id="39983" name="Line 20"/>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4" name="Line 21"/>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5" name="Line 22"/>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77" name="Group 23"/>
            <p:cNvGrpSpPr>
              <a:grpSpLocks/>
            </p:cNvGrpSpPr>
            <p:nvPr/>
          </p:nvGrpSpPr>
          <p:grpSpPr bwMode="auto">
            <a:xfrm>
              <a:off x="3884" y="1314"/>
              <a:ext cx="384" cy="336"/>
              <a:chOff x="864" y="2736"/>
              <a:chExt cx="384" cy="336"/>
            </a:xfrm>
          </p:grpSpPr>
          <p:sp>
            <p:nvSpPr>
              <p:cNvPr id="39980" name="Line 24"/>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1" name="Line 25"/>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82" name="Line 26"/>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78" name="Text Box 45"/>
            <p:cNvSpPr txBox="1">
              <a:spLocks noChangeArrowheads="1"/>
            </p:cNvSpPr>
            <p:nvPr/>
          </p:nvSpPr>
          <p:spPr bwMode="auto">
            <a:xfrm>
              <a:off x="98" y="1392"/>
              <a:ext cx="1118" cy="288"/>
            </a:xfrm>
            <a:prstGeom prst="rect">
              <a:avLst/>
            </a:prstGeom>
            <a:noFill/>
            <a:ln w="12700">
              <a:noFill/>
              <a:miter lim="800000"/>
              <a:headEnd type="none" w="sm" len="sm"/>
              <a:tailEnd type="none" w="sm" len="sm"/>
            </a:ln>
          </p:spPr>
          <p:txBody>
            <a:bodyPr wrap="none">
              <a:spAutoFit/>
            </a:bodyPr>
            <a:lstStyle/>
            <a:p>
              <a:pPr eaLnBrk="0" hangingPunct="0"/>
              <a:r>
                <a:rPr lang="en-US" b="1"/>
                <a:t>Traditional:</a:t>
              </a:r>
              <a:endParaRPr lang="en-US" b="1" i="1"/>
            </a:p>
          </p:txBody>
        </p:sp>
        <p:sp>
          <p:nvSpPr>
            <p:cNvPr id="39979" name="Text Box 47"/>
            <p:cNvSpPr txBox="1">
              <a:spLocks noChangeArrowheads="1"/>
            </p:cNvSpPr>
            <p:nvPr/>
          </p:nvSpPr>
          <p:spPr bwMode="auto">
            <a:xfrm>
              <a:off x="4796" y="1314"/>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grpSp>
      <p:grpSp>
        <p:nvGrpSpPr>
          <p:cNvPr id="6" name="Group 52"/>
          <p:cNvGrpSpPr>
            <a:grpSpLocks/>
          </p:cNvGrpSpPr>
          <p:nvPr/>
        </p:nvGrpSpPr>
        <p:grpSpPr bwMode="auto">
          <a:xfrm>
            <a:off x="228600" y="4143375"/>
            <a:ext cx="8610600" cy="1571625"/>
            <a:chOff x="144" y="2610"/>
            <a:chExt cx="5424" cy="990"/>
          </a:xfrm>
        </p:grpSpPr>
        <p:sp>
          <p:nvSpPr>
            <p:cNvPr id="39941" name="Rectangle 27"/>
            <p:cNvSpPr>
              <a:spLocks noChangeArrowheads="1"/>
            </p:cNvSpPr>
            <p:nvPr/>
          </p:nvSpPr>
          <p:spPr bwMode="auto">
            <a:xfrm>
              <a:off x="3788" y="2610"/>
              <a:ext cx="624" cy="576"/>
            </a:xfrm>
            <a:prstGeom prst="rect">
              <a:avLst/>
            </a:prstGeom>
            <a:solidFill>
              <a:srgbClr val="7FFF00"/>
            </a:solidFill>
            <a:ln w="12700">
              <a:solidFill>
                <a:schemeClr val="tx1"/>
              </a:solidFill>
              <a:prstDash val="dash"/>
              <a:miter lim="800000"/>
              <a:headEnd type="none" w="sm" len="sm"/>
              <a:tailEnd type="none" w="sm" len="sm"/>
            </a:ln>
          </p:spPr>
          <p:txBody>
            <a:bodyPr wrap="none" anchor="ctr"/>
            <a:lstStyle/>
            <a:p>
              <a:endParaRPr lang="en-US"/>
            </a:p>
          </p:txBody>
        </p:sp>
        <p:sp>
          <p:nvSpPr>
            <p:cNvPr id="39942" name="Rectangle 28"/>
            <p:cNvSpPr>
              <a:spLocks noChangeArrowheads="1"/>
            </p:cNvSpPr>
            <p:nvPr/>
          </p:nvSpPr>
          <p:spPr bwMode="auto">
            <a:xfrm>
              <a:off x="2540"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3" name="Rectangle 29"/>
            <p:cNvSpPr>
              <a:spLocks noChangeArrowheads="1"/>
            </p:cNvSpPr>
            <p:nvPr/>
          </p:nvSpPr>
          <p:spPr bwMode="auto">
            <a:xfrm>
              <a:off x="1292" y="2610"/>
              <a:ext cx="624" cy="576"/>
            </a:xfrm>
            <a:prstGeom prst="rect">
              <a:avLst/>
            </a:prstGeom>
            <a:noFill/>
            <a:ln w="12700">
              <a:solidFill>
                <a:schemeClr val="tx1"/>
              </a:solidFill>
              <a:miter lim="800000"/>
              <a:headEnd type="none" w="sm" len="sm"/>
              <a:tailEnd type="none" w="sm" len="sm"/>
            </a:ln>
          </p:spPr>
          <p:txBody>
            <a:bodyPr wrap="none" anchor="ctr"/>
            <a:lstStyle/>
            <a:p>
              <a:endParaRPr lang="en-US"/>
            </a:p>
          </p:txBody>
        </p:sp>
        <p:sp>
          <p:nvSpPr>
            <p:cNvPr id="39944" name="Line 30"/>
            <p:cNvSpPr>
              <a:spLocks noChangeShapeType="1"/>
            </p:cNvSpPr>
            <p:nvPr/>
          </p:nvSpPr>
          <p:spPr bwMode="auto">
            <a:xfrm>
              <a:off x="4412" y="2994"/>
              <a:ext cx="432"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5" name="Line 31"/>
            <p:cNvSpPr>
              <a:spLocks noChangeShapeType="1"/>
            </p:cNvSpPr>
            <p:nvPr/>
          </p:nvSpPr>
          <p:spPr bwMode="auto">
            <a:xfrm>
              <a:off x="4412" y="2706"/>
              <a:ext cx="432"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6" name="Line 32"/>
            <p:cNvSpPr>
              <a:spLocks noChangeShapeType="1"/>
            </p:cNvSpPr>
            <p:nvPr/>
          </p:nvSpPr>
          <p:spPr bwMode="auto">
            <a:xfrm>
              <a:off x="3164"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47" name="Line 33"/>
            <p:cNvSpPr>
              <a:spLocks noChangeShapeType="1"/>
            </p:cNvSpPr>
            <p:nvPr/>
          </p:nvSpPr>
          <p:spPr bwMode="auto">
            <a:xfrm>
              <a:off x="3164"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8" name="Line 34"/>
            <p:cNvSpPr>
              <a:spLocks noChangeShapeType="1"/>
            </p:cNvSpPr>
            <p:nvPr/>
          </p:nvSpPr>
          <p:spPr bwMode="auto">
            <a:xfrm>
              <a:off x="1916" y="2706"/>
              <a:ext cx="624" cy="0"/>
            </a:xfrm>
            <a:prstGeom prst="line">
              <a:avLst/>
            </a:prstGeom>
            <a:noFill/>
            <a:ln w="12700">
              <a:solidFill>
                <a:schemeClr val="tx1"/>
              </a:solidFill>
              <a:prstDash val="dash"/>
              <a:round/>
              <a:headEnd type="triangle" w="med" len="med"/>
              <a:tailEnd type="none" w="sm" len="sm"/>
            </a:ln>
          </p:spPr>
          <p:txBody>
            <a:bodyPr wrap="none" anchor="ctr"/>
            <a:lstStyle/>
            <a:p>
              <a:endParaRPr lang="en-US"/>
            </a:p>
          </p:txBody>
        </p:sp>
        <p:sp>
          <p:nvSpPr>
            <p:cNvPr id="39949" name="Line 35"/>
            <p:cNvSpPr>
              <a:spLocks noChangeShapeType="1"/>
            </p:cNvSpPr>
            <p:nvPr/>
          </p:nvSpPr>
          <p:spPr bwMode="auto">
            <a:xfrm>
              <a:off x="1916" y="2994"/>
              <a:ext cx="624"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39950" name="Text Box 36"/>
            <p:cNvSpPr txBox="1">
              <a:spLocks noChangeArrowheads="1"/>
            </p:cNvSpPr>
            <p:nvPr/>
          </p:nvSpPr>
          <p:spPr bwMode="auto">
            <a:xfrm>
              <a:off x="3648" y="3282"/>
              <a:ext cx="945" cy="250"/>
            </a:xfrm>
            <a:prstGeom prst="rect">
              <a:avLst/>
            </a:prstGeom>
            <a:noFill/>
            <a:ln w="12700">
              <a:noFill/>
              <a:miter lim="800000"/>
              <a:headEnd type="none" w="sm" len="sm"/>
              <a:tailEnd type="none" w="sm" len="sm"/>
            </a:ln>
          </p:spPr>
          <p:txBody>
            <a:bodyPr wrap="none">
              <a:spAutoFit/>
            </a:bodyPr>
            <a:lstStyle/>
            <a:p>
              <a:pPr eaLnBrk="0" hangingPunct="0"/>
              <a:r>
                <a:rPr lang="en-US" sz="2000"/>
                <a:t>Virtual Store</a:t>
              </a:r>
            </a:p>
          </p:txBody>
        </p:sp>
        <p:grpSp>
          <p:nvGrpSpPr>
            <p:cNvPr id="39951" name="Group 37"/>
            <p:cNvGrpSpPr>
              <a:grpSpLocks/>
            </p:cNvGrpSpPr>
            <p:nvPr/>
          </p:nvGrpSpPr>
          <p:grpSpPr bwMode="auto">
            <a:xfrm>
              <a:off x="1388" y="2706"/>
              <a:ext cx="384" cy="336"/>
              <a:chOff x="864" y="2736"/>
              <a:chExt cx="384" cy="336"/>
            </a:xfrm>
          </p:grpSpPr>
          <p:sp>
            <p:nvSpPr>
              <p:cNvPr id="39960" name="Line 38"/>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1" name="Line 39"/>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62" name="Line 40"/>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grpSp>
          <p:nvGrpSpPr>
            <p:cNvPr id="39952" name="Group 41"/>
            <p:cNvGrpSpPr>
              <a:grpSpLocks/>
            </p:cNvGrpSpPr>
            <p:nvPr/>
          </p:nvGrpSpPr>
          <p:grpSpPr bwMode="auto">
            <a:xfrm>
              <a:off x="2684" y="2706"/>
              <a:ext cx="384" cy="336"/>
              <a:chOff x="864" y="2736"/>
              <a:chExt cx="384" cy="336"/>
            </a:xfrm>
          </p:grpSpPr>
          <p:sp>
            <p:nvSpPr>
              <p:cNvPr id="39957" name="Line 42"/>
              <p:cNvSpPr>
                <a:spLocks noChangeShapeType="1"/>
              </p:cNvSpPr>
              <p:nvPr/>
            </p:nvSpPr>
            <p:spPr bwMode="auto">
              <a:xfrm flipH="1">
                <a:off x="864"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8" name="Line 43"/>
              <p:cNvSpPr>
                <a:spLocks noChangeShapeType="1"/>
              </p:cNvSpPr>
              <p:nvPr/>
            </p:nvSpPr>
            <p:spPr bwMode="auto">
              <a:xfrm>
                <a:off x="864" y="3072"/>
                <a:ext cx="384"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9959" name="Line 44"/>
              <p:cNvSpPr>
                <a:spLocks noChangeShapeType="1"/>
              </p:cNvSpPr>
              <p:nvPr/>
            </p:nvSpPr>
            <p:spPr bwMode="auto">
              <a:xfrm>
                <a:off x="1056" y="2736"/>
                <a:ext cx="192" cy="336"/>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9953" name="Text Box 46"/>
            <p:cNvSpPr txBox="1">
              <a:spLocks noChangeArrowheads="1"/>
            </p:cNvSpPr>
            <p:nvPr/>
          </p:nvSpPr>
          <p:spPr bwMode="auto">
            <a:xfrm>
              <a:off x="144" y="2784"/>
              <a:ext cx="904" cy="288"/>
            </a:xfrm>
            <a:prstGeom prst="rect">
              <a:avLst/>
            </a:prstGeom>
            <a:noFill/>
            <a:ln w="12700">
              <a:noFill/>
              <a:miter lim="800000"/>
              <a:headEnd type="none" w="sm" len="sm"/>
              <a:tailEnd type="none" w="sm" len="sm"/>
            </a:ln>
          </p:spPr>
          <p:txBody>
            <a:bodyPr wrap="none">
              <a:spAutoFit/>
            </a:bodyPr>
            <a:lstStyle/>
            <a:p>
              <a:pPr eaLnBrk="0" hangingPunct="0"/>
              <a:r>
                <a:rPr lang="en-US" b="1"/>
                <a:t>E-grocer:</a:t>
              </a:r>
              <a:endParaRPr lang="en-US" b="1" i="1"/>
            </a:p>
          </p:txBody>
        </p:sp>
        <p:sp>
          <p:nvSpPr>
            <p:cNvPr id="39954" name="Text Box 48"/>
            <p:cNvSpPr txBox="1">
              <a:spLocks noChangeArrowheads="1"/>
            </p:cNvSpPr>
            <p:nvPr/>
          </p:nvSpPr>
          <p:spPr bwMode="auto">
            <a:xfrm>
              <a:off x="4844" y="2706"/>
              <a:ext cx="724" cy="231"/>
            </a:xfrm>
            <a:prstGeom prst="rect">
              <a:avLst/>
            </a:prstGeom>
            <a:noFill/>
            <a:ln w="12700">
              <a:noFill/>
              <a:miter lim="800000"/>
              <a:headEnd type="none" w="sm" len="sm"/>
              <a:tailEnd type="none" w="sm" len="sm"/>
            </a:ln>
          </p:spPr>
          <p:txBody>
            <a:bodyPr wrap="none">
              <a:spAutoFit/>
            </a:bodyPr>
            <a:lstStyle/>
            <a:p>
              <a:pPr eaLnBrk="0" hangingPunct="0"/>
              <a:r>
                <a:rPr lang="en-US" sz="1800" b="1"/>
                <a:t>Customer</a:t>
              </a:r>
            </a:p>
          </p:txBody>
        </p:sp>
        <p:sp>
          <p:nvSpPr>
            <p:cNvPr id="39955" name="Text Box 49"/>
            <p:cNvSpPr txBox="1">
              <a:spLocks noChangeArrowheads="1"/>
            </p:cNvSpPr>
            <p:nvPr/>
          </p:nvSpPr>
          <p:spPr bwMode="auto">
            <a:xfrm>
              <a:off x="1100" y="3234"/>
              <a:ext cx="1069"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Manufacturer /</a:t>
              </a:r>
            </a:p>
            <a:p>
              <a:pPr algn="ctr" eaLnBrk="0" hangingPunct="0">
                <a:lnSpc>
                  <a:spcPct val="80000"/>
                </a:lnSpc>
              </a:pPr>
              <a:r>
                <a:rPr lang="en-US" sz="2000"/>
                <a:t>Distributor</a:t>
              </a:r>
            </a:p>
          </p:txBody>
        </p:sp>
        <p:sp>
          <p:nvSpPr>
            <p:cNvPr id="39956" name="Text Box 50"/>
            <p:cNvSpPr txBox="1">
              <a:spLocks noChangeArrowheads="1"/>
            </p:cNvSpPr>
            <p:nvPr/>
          </p:nvSpPr>
          <p:spPr bwMode="auto">
            <a:xfrm>
              <a:off x="2396" y="3234"/>
              <a:ext cx="887" cy="366"/>
            </a:xfrm>
            <a:prstGeom prst="rect">
              <a:avLst/>
            </a:prstGeom>
            <a:noFill/>
            <a:ln w="12700">
              <a:noFill/>
              <a:miter lim="800000"/>
              <a:headEnd type="none" w="sm" len="sm"/>
              <a:tailEnd type="none" w="sm" len="sm"/>
            </a:ln>
          </p:spPr>
          <p:txBody>
            <a:bodyPr wrap="none">
              <a:spAutoFit/>
            </a:bodyPr>
            <a:lstStyle/>
            <a:p>
              <a:pPr algn="ctr" eaLnBrk="0" hangingPunct="0">
                <a:lnSpc>
                  <a:spcPct val="80000"/>
                </a:lnSpc>
              </a:pPr>
              <a:r>
                <a:rPr lang="en-US" sz="2000"/>
                <a:t>Distribution</a:t>
              </a:r>
            </a:p>
            <a:p>
              <a:pPr algn="ctr" eaLnBrk="0" hangingPunct="0">
                <a:lnSpc>
                  <a:spcPct val="80000"/>
                </a:lnSpc>
              </a:pPr>
              <a:r>
                <a:rPr lang="en-US" sz="2000"/>
                <a:t>Center</a:t>
              </a:r>
            </a:p>
          </p:txBody>
        </p:sp>
      </p:grpSp>
      <p:sp>
        <p:nvSpPr>
          <p:cNvPr id="39940" name="Rectangle 54"/>
          <p:cNvSpPr>
            <a:spLocks noGrp="1" noChangeArrowheads="1"/>
          </p:cNvSpPr>
          <p:nvPr>
            <p:ph type="title"/>
          </p:nvPr>
        </p:nvSpPr>
        <p:spPr>
          <a:xfrm>
            <a:off x="384175" y="7938"/>
            <a:ext cx="8628063" cy="955675"/>
          </a:xfrm>
        </p:spPr>
        <p:txBody>
          <a:bodyPr/>
          <a:lstStyle/>
          <a:p>
            <a:pPr eaLnBrk="1" hangingPunct="1"/>
            <a:r>
              <a:rPr lang="en-US" b="1" smtClean="0"/>
              <a:t>Cost to Serve</a:t>
            </a:r>
            <a:r>
              <a:rPr lang="en-US" smtClean="0"/>
              <a:t> and </a:t>
            </a:r>
            <a:r>
              <a:rPr lang="en-US" b="1" smtClean="0"/>
              <a:t>Profitability</a:t>
            </a:r>
            <a:r>
              <a:rPr lang="en-US" smtClean="0"/>
              <a:t> Analysis:</a:t>
            </a:r>
            <a:br>
              <a:rPr lang="en-US" smtClean="0"/>
            </a:br>
            <a:r>
              <a:rPr lang="en-US" smtClean="0"/>
              <a:t>	</a:t>
            </a:r>
            <a:r>
              <a:rPr lang="en-US" i="1" smtClean="0"/>
              <a:t>Clue: </a:t>
            </a:r>
            <a:r>
              <a:rPr lang="en-US" smtClean="0"/>
              <a:t>Start by understanding the processes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1. In-store picking (Tesco and early Peapod)</a:t>
            </a:r>
          </a:p>
        </p:txBody>
      </p:sp>
      <p:pic>
        <p:nvPicPr>
          <p:cNvPr id="40963" name="Picture 3" descr="20food"/>
          <p:cNvPicPr>
            <a:picLocks noChangeAspect="1" noChangeArrowheads="1"/>
          </p:cNvPicPr>
          <p:nvPr/>
        </p:nvPicPr>
        <p:blipFill>
          <a:blip r:embed="rId3" cstate="print"/>
          <a:srcRect/>
          <a:stretch>
            <a:fillRect/>
          </a:stretch>
        </p:blipFill>
        <p:spPr bwMode="auto">
          <a:xfrm>
            <a:off x="0" y="1020763"/>
            <a:ext cx="3657600" cy="2733675"/>
          </a:xfrm>
          <a:prstGeom prst="rect">
            <a:avLst/>
          </a:prstGeom>
          <a:noFill/>
          <a:ln w="9525">
            <a:noFill/>
            <a:miter lim="800000"/>
            <a:headEnd/>
            <a:tailEnd/>
          </a:ln>
        </p:spPr>
      </p:pic>
      <p:sp>
        <p:nvSpPr>
          <p:cNvPr id="40964" name="Rectangle 4"/>
          <p:cNvSpPr>
            <a:spLocks noChangeArrowheads="1"/>
          </p:cNvSpPr>
          <p:nvPr/>
        </p:nvSpPr>
        <p:spPr bwMode="auto">
          <a:xfrm>
            <a:off x="838200" y="4343400"/>
            <a:ext cx="3765550" cy="0"/>
          </a:xfrm>
          <a:prstGeom prst="rect">
            <a:avLst/>
          </a:prstGeom>
          <a:noFill/>
          <a:ln w="9525">
            <a:noFill/>
            <a:miter lim="800000"/>
            <a:headEnd/>
            <a:tailEnd/>
          </a:ln>
        </p:spPr>
        <p:txBody>
          <a:bodyPr>
            <a:spAutoFit/>
          </a:bodyPr>
          <a:lstStyle/>
          <a:p>
            <a:endParaRPr lang="en-US"/>
          </a:p>
        </p:txBody>
      </p:sp>
      <p:sp>
        <p:nvSpPr>
          <p:cNvPr id="40965" name="Rectangle 5"/>
          <p:cNvSpPr>
            <a:spLocks noChangeArrowheads="1"/>
          </p:cNvSpPr>
          <p:nvPr/>
        </p:nvSpPr>
        <p:spPr bwMode="auto">
          <a:xfrm>
            <a:off x="3719513" y="1949450"/>
            <a:ext cx="3581400" cy="839788"/>
          </a:xfrm>
          <a:prstGeom prst="rect">
            <a:avLst/>
          </a:prstGeom>
          <a:noFill/>
          <a:ln w="9525">
            <a:noFill/>
            <a:miter lim="800000"/>
            <a:headEnd/>
            <a:tailEnd/>
          </a:ln>
        </p:spPr>
        <p:txBody>
          <a:bodyPr/>
          <a:lstStyle/>
          <a:p>
            <a:r>
              <a:rPr lang="en-US" sz="1600"/>
              <a:t>Paula Evans picks groceries for an Internet customer at a Tesco store in West London.</a:t>
            </a:r>
          </a:p>
          <a:p>
            <a:endParaRPr lang="en-US" sz="1600"/>
          </a:p>
          <a:p>
            <a:r>
              <a:rPr lang="en-US" sz="1600"/>
              <a:t>Employees use a computer that determines the most effective path in the store</a:t>
            </a:r>
            <a:r>
              <a:rPr lang="en-US" sz="1800"/>
              <a:t/>
            </a:r>
            <a:br>
              <a:rPr lang="en-US" sz="1800"/>
            </a:br>
            <a:r>
              <a:rPr lang="en-US" sz="1800"/>
              <a:t/>
            </a:r>
            <a:br>
              <a:rPr lang="en-US" sz="1800"/>
            </a:br>
            <a:endParaRPr lang="en-US" sz="1800"/>
          </a:p>
        </p:txBody>
      </p:sp>
      <p:pic>
        <p:nvPicPr>
          <p:cNvPr id="40966" name="Picture 6" descr="20food"/>
          <p:cNvPicPr>
            <a:picLocks noChangeAspect="1" noChangeArrowheads="1"/>
          </p:cNvPicPr>
          <p:nvPr/>
        </p:nvPicPr>
        <p:blipFill>
          <a:blip r:embed="rId4" cstate="print"/>
          <a:srcRect/>
          <a:stretch>
            <a:fillRect/>
          </a:stretch>
        </p:blipFill>
        <p:spPr bwMode="auto">
          <a:xfrm>
            <a:off x="0" y="3795713"/>
            <a:ext cx="3603625" cy="2693987"/>
          </a:xfrm>
          <a:prstGeom prst="rect">
            <a:avLst/>
          </a:prstGeom>
          <a:noFill/>
          <a:ln w="9525">
            <a:noFill/>
            <a:miter lim="800000"/>
            <a:headEnd/>
            <a:tailEnd/>
          </a:ln>
        </p:spPr>
      </p:pic>
      <p:pic>
        <p:nvPicPr>
          <p:cNvPr id="40967" name="Picture 7" descr="earl_peasuit"/>
          <p:cNvPicPr>
            <a:picLocks noChangeAspect="1" noChangeArrowheads="1"/>
          </p:cNvPicPr>
          <p:nvPr/>
        </p:nvPicPr>
        <p:blipFill>
          <a:blip r:embed="rId5" cstate="print"/>
          <a:srcRect/>
          <a:stretch>
            <a:fillRect/>
          </a:stretch>
        </p:blipFill>
        <p:spPr bwMode="auto">
          <a:xfrm>
            <a:off x="7188200" y="1116013"/>
            <a:ext cx="1755775"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2. Centralized Fulfillment center (DC)</a:t>
            </a:r>
          </a:p>
        </p:txBody>
      </p:sp>
      <p:pic>
        <p:nvPicPr>
          <p:cNvPr id="41987" name="Picture 3" descr="aisle2"/>
          <p:cNvPicPr>
            <a:picLocks noChangeAspect="1" noChangeArrowheads="1"/>
          </p:cNvPicPr>
          <p:nvPr/>
        </p:nvPicPr>
        <p:blipFill>
          <a:blip r:embed="rId3" cstate="print"/>
          <a:srcRect/>
          <a:stretch>
            <a:fillRect/>
          </a:stretch>
        </p:blipFill>
        <p:spPr bwMode="auto">
          <a:xfrm>
            <a:off x="1371600" y="1223963"/>
            <a:ext cx="6400800" cy="4797425"/>
          </a:xfrm>
          <a:prstGeom prst="rect">
            <a:avLst/>
          </a:prstGeom>
          <a:noFill/>
          <a:ln w="9525">
            <a:noFill/>
            <a:miter lim="800000"/>
            <a:headEnd/>
            <a:tailEnd/>
          </a:ln>
        </p:spPr>
      </p:pic>
      <p:sp>
        <p:nvSpPr>
          <p:cNvPr id="41988" name="Rectangle 4"/>
          <p:cNvSpPr>
            <a:spLocks noChangeArrowheads="1"/>
          </p:cNvSpPr>
          <p:nvPr/>
        </p:nvSpPr>
        <p:spPr bwMode="auto">
          <a:xfrm>
            <a:off x="1319213" y="5989638"/>
            <a:ext cx="2698750" cy="366712"/>
          </a:xfrm>
          <a:prstGeom prst="rect">
            <a:avLst/>
          </a:prstGeom>
          <a:noFill/>
          <a:ln w="9525">
            <a:noFill/>
            <a:prstDash val="dash"/>
            <a:miter lim="800000"/>
            <a:headEnd/>
            <a:tailEnd/>
          </a:ln>
        </p:spPr>
        <p:txBody>
          <a:bodyPr wrap="none">
            <a:spAutoFit/>
          </a:bodyPr>
          <a:lstStyle/>
          <a:p>
            <a:pPr algn="ctr" eaLnBrk="0" hangingPunct="0"/>
            <a:r>
              <a:rPr lang="en-US" sz="1800">
                <a:latin typeface="Arial" pitchFamily="34" charset="0"/>
              </a:rPr>
              <a:t>Peapod’s CA warehouse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rossaisle"/>
          <p:cNvPicPr>
            <a:picLocks noChangeAspect="1" noChangeArrowheads="1"/>
          </p:cNvPicPr>
          <p:nvPr/>
        </p:nvPicPr>
        <p:blipFill>
          <a:blip r:embed="rId3" cstate="print"/>
          <a:srcRect/>
          <a:stretch>
            <a:fillRect/>
          </a:stretch>
        </p:blipFill>
        <p:spPr bwMode="auto">
          <a:xfrm>
            <a:off x="0" y="0"/>
            <a:ext cx="4419600" cy="3343275"/>
          </a:xfrm>
          <a:prstGeom prst="rect">
            <a:avLst/>
          </a:prstGeom>
          <a:noFill/>
          <a:ln w="9525">
            <a:noFill/>
            <a:miter lim="800000"/>
            <a:headEnd/>
            <a:tailEnd/>
          </a:ln>
        </p:spPr>
      </p:pic>
      <p:pic>
        <p:nvPicPr>
          <p:cNvPr id="290819" name="Picture 3" descr="pickpilot"/>
          <p:cNvPicPr>
            <a:picLocks noChangeAspect="1" noChangeArrowheads="1"/>
          </p:cNvPicPr>
          <p:nvPr/>
        </p:nvPicPr>
        <p:blipFill>
          <a:blip r:embed="rId4" cstate="print"/>
          <a:srcRect/>
          <a:stretch>
            <a:fillRect/>
          </a:stretch>
        </p:blipFill>
        <p:spPr bwMode="auto">
          <a:xfrm>
            <a:off x="4724400" y="0"/>
            <a:ext cx="4419600" cy="3308350"/>
          </a:xfrm>
          <a:prstGeom prst="rect">
            <a:avLst/>
          </a:prstGeom>
          <a:noFill/>
          <a:ln w="9525">
            <a:noFill/>
            <a:miter lim="800000"/>
            <a:headEnd/>
            <a:tailEnd/>
          </a:ln>
        </p:spPr>
      </p:pic>
      <p:pic>
        <p:nvPicPr>
          <p:cNvPr id="290820" name="Picture 4" descr="pickcart"/>
          <p:cNvPicPr>
            <a:picLocks noChangeAspect="1" noChangeArrowheads="1"/>
          </p:cNvPicPr>
          <p:nvPr/>
        </p:nvPicPr>
        <p:blipFill>
          <a:blip r:embed="rId5" cstate="print"/>
          <a:srcRect/>
          <a:stretch>
            <a:fillRect/>
          </a:stretch>
        </p:blipFill>
        <p:spPr bwMode="auto">
          <a:xfrm>
            <a:off x="0" y="3546475"/>
            <a:ext cx="4419600" cy="3311525"/>
          </a:xfrm>
          <a:prstGeom prst="rect">
            <a:avLst/>
          </a:prstGeom>
          <a:noFill/>
          <a:ln w="9525">
            <a:noFill/>
            <a:miter lim="800000"/>
            <a:headEnd/>
            <a:tailEnd/>
          </a:ln>
        </p:spPr>
      </p:pic>
      <p:pic>
        <p:nvPicPr>
          <p:cNvPr id="290821" name="Picture 5" descr="milkpack"/>
          <p:cNvPicPr>
            <a:picLocks noChangeAspect="1" noChangeArrowheads="1"/>
          </p:cNvPicPr>
          <p:nvPr/>
        </p:nvPicPr>
        <p:blipFill>
          <a:blip r:embed="rId6" cstate="print"/>
          <a:srcRect/>
          <a:stretch>
            <a:fillRect/>
          </a:stretch>
        </p:blipFill>
        <p:spPr bwMode="auto">
          <a:xfrm>
            <a:off x="4724400" y="3546475"/>
            <a:ext cx="4419600" cy="3311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blinds(horizontal)">
                                      <p:cBhvr>
                                        <p:cTn id="7" dur="500"/>
                                        <p:tgtEl>
                                          <p:spTgt spid="2908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0820"/>
                                        </p:tgtEl>
                                        <p:attrNameLst>
                                          <p:attrName>style.visibility</p:attrName>
                                        </p:attrNameLst>
                                      </p:cBhvr>
                                      <p:to>
                                        <p:strVal val="visible"/>
                                      </p:to>
                                    </p:set>
                                    <p:animEffect transition="in" filter="blinds(horizontal)">
                                      <p:cBhvr>
                                        <p:cTn id="12" dur="500"/>
                                        <p:tgtEl>
                                          <p:spTgt spid="2908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0821"/>
                                        </p:tgtEl>
                                        <p:attrNameLst>
                                          <p:attrName>style.visibility</p:attrName>
                                        </p:attrNameLst>
                                      </p:cBhvr>
                                      <p:to>
                                        <p:strVal val="visible"/>
                                      </p:to>
                                    </p:set>
                                    <p:animEffect transition="in" filter="blinds(horizontal)">
                                      <p:cBhvr>
                                        <p:cTn id="17" dur="500"/>
                                        <p:tgtEl>
                                          <p:spTgt spid="290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produceprep"/>
          <p:cNvPicPr>
            <a:picLocks noChangeAspect="1" noChangeArrowheads="1"/>
          </p:cNvPicPr>
          <p:nvPr/>
        </p:nvPicPr>
        <p:blipFill>
          <a:blip r:embed="rId3" cstate="print"/>
          <a:srcRect/>
          <a:stretch>
            <a:fillRect/>
          </a:stretch>
        </p:blipFill>
        <p:spPr bwMode="auto">
          <a:xfrm>
            <a:off x="0" y="22225"/>
            <a:ext cx="4419600" cy="3309938"/>
          </a:xfrm>
          <a:prstGeom prst="rect">
            <a:avLst/>
          </a:prstGeom>
          <a:noFill/>
          <a:ln w="9525">
            <a:noFill/>
            <a:miter lim="800000"/>
            <a:headEnd/>
            <a:tailEnd/>
          </a:ln>
        </p:spPr>
      </p:pic>
      <p:pic>
        <p:nvPicPr>
          <p:cNvPr id="292867" name="Picture 3" descr="shippingqueue"/>
          <p:cNvPicPr>
            <a:picLocks noChangeAspect="1" noChangeArrowheads="1"/>
          </p:cNvPicPr>
          <p:nvPr/>
        </p:nvPicPr>
        <p:blipFill>
          <a:blip r:embed="rId4" cstate="print"/>
          <a:srcRect/>
          <a:stretch>
            <a:fillRect/>
          </a:stretch>
        </p:blipFill>
        <p:spPr bwMode="auto">
          <a:xfrm>
            <a:off x="4724400" y="0"/>
            <a:ext cx="4419600" cy="3306763"/>
          </a:xfrm>
          <a:prstGeom prst="rect">
            <a:avLst/>
          </a:prstGeom>
          <a:noFill/>
          <a:ln w="9525">
            <a:noFill/>
            <a:miter lim="800000"/>
            <a:headEnd/>
            <a:tailEnd/>
          </a:ln>
        </p:spPr>
      </p:pic>
      <p:pic>
        <p:nvPicPr>
          <p:cNvPr id="292868" name="Picture 4" descr="vans"/>
          <p:cNvPicPr>
            <a:picLocks noChangeAspect="1" noChangeArrowheads="1"/>
          </p:cNvPicPr>
          <p:nvPr/>
        </p:nvPicPr>
        <p:blipFill>
          <a:blip r:embed="rId5" cstate="print"/>
          <a:srcRect/>
          <a:stretch>
            <a:fillRect/>
          </a:stretch>
        </p:blipFill>
        <p:spPr bwMode="auto">
          <a:xfrm>
            <a:off x="0" y="3554413"/>
            <a:ext cx="4419600" cy="3303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2867"/>
                                        </p:tgtEl>
                                        <p:attrNameLst>
                                          <p:attrName>style.visibility</p:attrName>
                                        </p:attrNameLst>
                                      </p:cBhvr>
                                      <p:to>
                                        <p:strVal val="visible"/>
                                      </p:to>
                                    </p:set>
                                    <p:animEffect transition="in" filter="blinds(horizontal)">
                                      <p:cBhvr>
                                        <p:cTn id="7" dur="500"/>
                                        <p:tgtEl>
                                          <p:spTgt spid="292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2868"/>
                                        </p:tgtEl>
                                        <p:attrNameLst>
                                          <p:attrName>style.visibility</p:attrName>
                                        </p:attrNameLst>
                                      </p:cBhvr>
                                      <p:to>
                                        <p:strVal val="visible"/>
                                      </p:to>
                                    </p:set>
                                    <p:animEffect transition="in" filter="blinds(horizontal)">
                                      <p:cBhvr>
                                        <p:cTn id="12" dur="500"/>
                                        <p:tgtEl>
                                          <p:spTgt spid="292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Centralized &amp; Automated DC: Webvan</a:t>
            </a:r>
          </a:p>
        </p:txBody>
      </p:sp>
      <p:grpSp>
        <p:nvGrpSpPr>
          <p:cNvPr id="45059" name="Group 3"/>
          <p:cNvGrpSpPr>
            <a:grpSpLocks/>
          </p:cNvGrpSpPr>
          <p:nvPr/>
        </p:nvGrpSpPr>
        <p:grpSpPr bwMode="auto">
          <a:xfrm>
            <a:off x="2689225" y="1706563"/>
            <a:ext cx="3765550" cy="3444875"/>
            <a:chOff x="0" y="0"/>
            <a:chExt cx="2372" cy="2170"/>
          </a:xfrm>
        </p:grpSpPr>
        <p:sp>
          <p:nvSpPr>
            <p:cNvPr id="45061" name="Rectangle 4"/>
            <p:cNvSpPr>
              <a:spLocks noChangeArrowheads="1"/>
            </p:cNvSpPr>
            <p:nvPr/>
          </p:nvSpPr>
          <p:spPr bwMode="auto">
            <a:xfrm>
              <a:off x="0" y="0"/>
              <a:ext cx="2372" cy="0"/>
            </a:xfrm>
            <a:prstGeom prst="rect">
              <a:avLst/>
            </a:prstGeom>
            <a:noFill/>
            <a:ln w="9525">
              <a:noFill/>
              <a:miter lim="800000"/>
              <a:headEnd/>
              <a:tailEnd/>
            </a:ln>
          </p:spPr>
          <p:txBody>
            <a:bodyPr>
              <a:spAutoFit/>
            </a:bodyPr>
            <a:lstStyle/>
            <a:p>
              <a:endParaRPr lang="en-US"/>
            </a:p>
          </p:txBody>
        </p:sp>
        <p:sp>
          <p:nvSpPr>
            <p:cNvPr id="45062" name="Rectangle 5"/>
            <p:cNvSpPr>
              <a:spLocks noChangeArrowheads="1"/>
            </p:cNvSpPr>
            <p:nvPr/>
          </p:nvSpPr>
          <p:spPr bwMode="auto">
            <a:xfrm>
              <a:off x="0" y="0"/>
              <a:ext cx="695" cy="2170"/>
            </a:xfrm>
            <a:prstGeom prst="rect">
              <a:avLst/>
            </a:prstGeom>
            <a:noFill/>
            <a:ln w="9525">
              <a:noFill/>
              <a:miter lim="800000"/>
              <a:headEnd/>
              <a:tailEnd/>
            </a:ln>
          </p:spPr>
          <p:txBody>
            <a:bodyPr/>
            <a:lstStyle/>
            <a:p>
              <a:r>
                <a:rPr lang="en-US"/>
                <a:t>  </a:t>
              </a:r>
              <a:r>
                <a:rPr lang="en-US" sz="19600"/>
                <a:t> </a:t>
              </a:r>
              <a:r>
                <a:rPr lang="en-US"/>
                <a:t>                          </a:t>
              </a:r>
            </a:p>
          </p:txBody>
        </p:sp>
      </p:grpSp>
      <p:pic>
        <p:nvPicPr>
          <p:cNvPr id="45060" name="Picture 6" descr="20food"/>
          <p:cNvPicPr>
            <a:picLocks noChangeAspect="1" noChangeArrowheads="1"/>
          </p:cNvPicPr>
          <p:nvPr/>
        </p:nvPicPr>
        <p:blipFill>
          <a:blip r:embed="rId3" cstate="print"/>
          <a:srcRect/>
          <a:stretch>
            <a:fillRect/>
          </a:stretch>
        </p:blipFill>
        <p:spPr bwMode="auto">
          <a:xfrm>
            <a:off x="2944813" y="1250950"/>
            <a:ext cx="3402012"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i="1" smtClean="0"/>
              <a:t>Process Technology &amp; Network Structure</a:t>
            </a:r>
            <a:r>
              <a:rPr lang="en-US" smtClean="0"/>
              <a:t> </a:t>
            </a:r>
            <a:br>
              <a:rPr lang="en-US" smtClean="0"/>
            </a:br>
            <a:r>
              <a:rPr lang="en-US" smtClean="0"/>
              <a:t>	Dedicated Fast-Pick Center</a:t>
            </a:r>
          </a:p>
        </p:txBody>
      </p:sp>
      <p:graphicFrame>
        <p:nvGraphicFramePr>
          <p:cNvPr id="1026" name="Object 6"/>
          <p:cNvGraphicFramePr>
            <a:graphicFrameLocks noChangeAspect="1"/>
          </p:cNvGraphicFramePr>
          <p:nvPr>
            <p:ph type="body" idx="4294967295"/>
          </p:nvPr>
        </p:nvGraphicFramePr>
        <p:xfrm>
          <a:off x="582613" y="1216025"/>
          <a:ext cx="7832725" cy="4841875"/>
        </p:xfrm>
        <a:graphic>
          <a:graphicData uri="http://schemas.openxmlformats.org/presentationml/2006/ole">
            <p:oleObj spid="_x0000_s1026" name="Bitmap Image" r:id="rId4" imgW="3838449" imgH="2876490" progId="PBrush">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b="1" smtClean="0"/>
              <a:t>Cost to Serve</a:t>
            </a:r>
            <a:r>
              <a:rPr lang="en-US" smtClean="0"/>
              <a:t> analysis depends on the processing network structure. Qualitative comparison:</a:t>
            </a:r>
          </a:p>
        </p:txBody>
      </p:sp>
      <p:graphicFrame>
        <p:nvGraphicFramePr>
          <p:cNvPr id="241693" name="Group 29"/>
          <p:cNvGraphicFramePr>
            <a:graphicFrameLocks noGrp="1"/>
          </p:cNvGraphicFramePr>
          <p:nvPr>
            <p:ph type="tbl" idx="1"/>
          </p:nvPr>
        </p:nvGraphicFramePr>
        <p:xfrm>
          <a:off x="455613" y="1150938"/>
          <a:ext cx="8174037" cy="5041901"/>
        </p:xfrm>
        <a:graphic>
          <a:graphicData uri="http://schemas.openxmlformats.org/drawingml/2006/table">
            <a:tbl>
              <a:tblPr/>
              <a:tblGrid>
                <a:gridCol w="2794000"/>
                <a:gridCol w="5380037"/>
              </a:tblGrid>
              <a:tr h="63341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Key Advantages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In-Store Picking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8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Centralized DC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Bricks &amp; Clicks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eaLnBrk="1" hangingPunct="1"/>
            <a:r>
              <a:rPr lang="en-US" b="1" smtClean="0"/>
              <a:t>Cost to Serve</a:t>
            </a:r>
            <a:r>
              <a:rPr lang="en-US" smtClean="0"/>
              <a:t> analysis </a:t>
            </a:r>
            <a:br>
              <a:rPr lang="en-US" smtClean="0"/>
            </a:br>
            <a:r>
              <a:rPr lang="en-US" smtClean="0"/>
              <a:t>	depends on resource allocation.  </a:t>
            </a:r>
          </a:p>
        </p:txBody>
      </p:sp>
      <p:sp>
        <p:nvSpPr>
          <p:cNvPr id="47107" name="Rectangle 1028"/>
          <p:cNvSpPr>
            <a:spLocks noGrp="1" noChangeArrowheads="1"/>
          </p:cNvSpPr>
          <p:nvPr>
            <p:ph type="body" idx="1"/>
          </p:nvPr>
        </p:nvSpPr>
        <p:spPr/>
        <p:txBody>
          <a:bodyPr/>
          <a:lstStyle/>
          <a:p>
            <a:pPr eaLnBrk="1" hangingPunct="1">
              <a:lnSpc>
                <a:spcPct val="90000"/>
              </a:lnSpc>
            </a:pPr>
            <a:r>
              <a:rPr lang="en-US" smtClean="0"/>
              <a:t>Basic hypothesis behind egrocer business model =</a:t>
            </a:r>
          </a:p>
          <a:p>
            <a:pPr lvl="1" eaLnBrk="1" hangingPunct="1">
              <a:lnSpc>
                <a:spcPct val="90000"/>
              </a:lnSpc>
              <a:buFontTx/>
              <a:buNone/>
            </a:pPr>
            <a:r>
              <a:rPr lang="en-US" sz="1800" i="1" smtClean="0"/>
              <a:t>Cost savings from eliminating retail stores outweigh the increase in cost-to-serve</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We know profitability of supermarkets</a:t>
            </a:r>
          </a:p>
          <a:p>
            <a:pPr lvl="1" eaLnBrk="1" hangingPunct="1">
              <a:lnSpc>
                <a:spcPct val="90000"/>
              </a:lnSpc>
            </a:pPr>
            <a:r>
              <a:rPr lang="en-US" sz="1800" smtClean="0"/>
              <a:t>Now look only at </a:t>
            </a:r>
            <a:r>
              <a:rPr lang="en-US" sz="1800" i="1" smtClean="0"/>
              <a:t>differential processes </a:t>
            </a:r>
            <a:r>
              <a:rPr lang="en-US" sz="1800" smtClean="0"/>
              <a:t>and corresponding </a:t>
            </a:r>
            <a:r>
              <a:rPr lang="en-US" sz="1800" i="1" smtClean="0"/>
              <a:t>differential performance </a:t>
            </a:r>
            <a:r>
              <a:rPr lang="en-US" sz="1800" smtClean="0">
                <a:latin typeface="Symbol" pitchFamily="18" charset="2"/>
              </a:rPr>
              <a:t>D</a:t>
            </a:r>
            <a:r>
              <a:rPr lang="en-US" sz="1800" i="1" smtClean="0"/>
              <a:t>V</a:t>
            </a:r>
            <a:r>
              <a:rPr lang="en-US" sz="1800" smtClean="0"/>
              <a:t> </a:t>
            </a:r>
            <a:r>
              <a:rPr lang="en-US" sz="1800" i="1" smtClean="0"/>
              <a:t>, </a:t>
            </a:r>
            <a:r>
              <a:rPr lang="en-US" sz="1800" smtClean="0">
                <a:latin typeface="Symbol" pitchFamily="18" charset="2"/>
              </a:rPr>
              <a:t>D</a:t>
            </a:r>
            <a:r>
              <a:rPr lang="en-US" sz="1800" i="1" smtClean="0"/>
              <a:t>p </a:t>
            </a:r>
            <a:r>
              <a:rPr lang="en-US" sz="1800" smtClean="0"/>
              <a:t>and </a:t>
            </a:r>
            <a:r>
              <a:rPr lang="en-US" sz="1800" smtClean="0">
                <a:latin typeface="Symbol" pitchFamily="18" charset="2"/>
              </a:rPr>
              <a:t>D</a:t>
            </a:r>
            <a:r>
              <a:rPr lang="en-US" sz="1800" i="1" smtClean="0"/>
              <a:t>C</a:t>
            </a:r>
          </a:p>
          <a:p>
            <a:pPr lvl="1" eaLnBrk="1" hangingPunct="1">
              <a:lnSpc>
                <a:spcPct val="90000"/>
              </a:lnSpc>
            </a:pPr>
            <a:r>
              <a:rPr lang="en-US" sz="1800" smtClean="0"/>
              <a:t>Similar idea as in DCF: only look at changes in cash flows</a:t>
            </a:r>
          </a:p>
          <a:p>
            <a:pPr lvl="2" eaLnBrk="1" hangingPunct="1">
              <a:lnSpc>
                <a:spcPct val="90000"/>
              </a:lnSpc>
            </a:pPr>
            <a:r>
              <a:rPr lang="en-US" smtClean="0"/>
              <a:t>The change here is really in resource allocation</a:t>
            </a:r>
          </a:p>
          <a:p>
            <a:pPr eaLnBrk="1" hangingPunct="1">
              <a:lnSpc>
                <a:spcPct val="90000"/>
              </a:lnSpc>
            </a:pPr>
            <a:endParaRPr lang="en-US" smtClean="0"/>
          </a:p>
          <a:p>
            <a:pPr eaLnBrk="1" hangingPunct="1">
              <a:lnSpc>
                <a:spcPct val="90000"/>
              </a:lnSpc>
            </a:pPr>
            <a:r>
              <a:rPr lang="en-US" smtClean="0"/>
              <a:t>Let us test the hypothesis by estimating profitability!</a:t>
            </a:r>
          </a:p>
          <a:p>
            <a:pPr lvl="1" eaLnBrk="1" hangingPunct="1">
              <a:lnSpc>
                <a:spcPct val="90000"/>
              </a:lnSpc>
            </a:pPr>
            <a:r>
              <a:rPr lang="en-US" sz="1800" smtClean="0"/>
              <a:t>Growth assumption?</a:t>
            </a:r>
          </a:p>
          <a:p>
            <a:pPr lvl="2" eaLnBrk="1" hangingPunct="1">
              <a:lnSpc>
                <a:spcPct val="90000"/>
              </a:lnSpc>
            </a:pPr>
            <a:r>
              <a:rPr lang="en-US" smtClean="0"/>
              <a:t>Conservative: no change in volumes</a:t>
            </a:r>
          </a:p>
          <a:p>
            <a:pPr lvl="1" eaLnBrk="1" hangingPunct="1">
              <a:lnSpc>
                <a:spcPct val="90000"/>
              </a:lnSpc>
            </a:pPr>
            <a:r>
              <a:rPr lang="en-US" sz="1800" smtClean="0"/>
              <a:t>Strategic goal?</a:t>
            </a:r>
          </a:p>
          <a:p>
            <a:pPr lvl="2" eaLnBrk="1" hangingPunct="1">
              <a:lnSpc>
                <a:spcPct val="90000"/>
              </a:lnSpc>
            </a:pPr>
            <a:r>
              <a:rPr lang="en-US" smtClean="0"/>
              <a:t>Revenue potential</a:t>
            </a:r>
          </a:p>
          <a:p>
            <a:pPr lvl="2" eaLnBrk="1" hangingPunct="1">
              <a:lnSpc>
                <a:spcPct val="90000"/>
              </a:lnSpc>
            </a:pPr>
            <a:r>
              <a:rPr lang="en-US" smtClean="0"/>
              <a:t>Productivity potential</a:t>
            </a:r>
          </a:p>
        </p:txBody>
      </p:sp>
      <p:grpSp>
        <p:nvGrpSpPr>
          <p:cNvPr id="47108" name="Group 1029"/>
          <p:cNvGrpSpPr>
            <a:grpSpLocks/>
          </p:cNvGrpSpPr>
          <p:nvPr/>
        </p:nvGrpSpPr>
        <p:grpSpPr bwMode="auto">
          <a:xfrm>
            <a:off x="4994275" y="4511675"/>
            <a:ext cx="3559175" cy="2093913"/>
            <a:chOff x="1584" y="2156"/>
            <a:chExt cx="3823" cy="1933"/>
          </a:xfrm>
        </p:grpSpPr>
        <p:sp>
          <p:nvSpPr>
            <p:cNvPr id="47109" name="Line 1030"/>
            <p:cNvSpPr>
              <a:spLocks noChangeShapeType="1"/>
            </p:cNvSpPr>
            <p:nvPr/>
          </p:nvSpPr>
          <p:spPr bwMode="auto">
            <a:xfrm>
              <a:off x="1998" y="3737"/>
              <a:ext cx="2353" cy="0"/>
            </a:xfrm>
            <a:prstGeom prst="line">
              <a:avLst/>
            </a:prstGeom>
            <a:noFill/>
            <a:ln w="9525">
              <a:solidFill>
                <a:schemeClr val="tx1"/>
              </a:solidFill>
              <a:round/>
              <a:headEnd/>
              <a:tailEnd type="triangle" w="med" len="med"/>
            </a:ln>
          </p:spPr>
          <p:txBody>
            <a:bodyPr wrap="none" anchor="ctr"/>
            <a:lstStyle/>
            <a:p>
              <a:endParaRPr lang="en-US"/>
            </a:p>
          </p:txBody>
        </p:sp>
        <p:sp>
          <p:nvSpPr>
            <p:cNvPr id="47110" name="Line 1031"/>
            <p:cNvSpPr>
              <a:spLocks noChangeShapeType="1"/>
            </p:cNvSpPr>
            <p:nvPr/>
          </p:nvSpPr>
          <p:spPr bwMode="auto">
            <a:xfrm flipV="1">
              <a:off x="1998" y="2179"/>
              <a:ext cx="0" cy="1558"/>
            </a:xfrm>
            <a:prstGeom prst="line">
              <a:avLst/>
            </a:prstGeom>
            <a:noFill/>
            <a:ln w="9525">
              <a:solidFill>
                <a:schemeClr val="tx1"/>
              </a:solidFill>
              <a:round/>
              <a:headEnd/>
              <a:tailEnd type="triangle" w="med" len="med"/>
            </a:ln>
          </p:spPr>
          <p:txBody>
            <a:bodyPr wrap="none" anchor="ctr"/>
            <a:lstStyle/>
            <a:p>
              <a:endParaRPr lang="en-US"/>
            </a:p>
          </p:txBody>
        </p:sp>
        <p:sp>
          <p:nvSpPr>
            <p:cNvPr id="47111" name="Text Box 1032"/>
            <p:cNvSpPr txBox="1">
              <a:spLocks noChangeArrowheads="1"/>
            </p:cNvSpPr>
            <p:nvPr/>
          </p:nvSpPr>
          <p:spPr bwMode="auto">
            <a:xfrm>
              <a:off x="1998" y="3879"/>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2" name="Text Box 1033"/>
            <p:cNvSpPr txBox="1">
              <a:spLocks noChangeArrowheads="1"/>
            </p:cNvSpPr>
            <p:nvPr/>
          </p:nvSpPr>
          <p:spPr bwMode="auto">
            <a:xfrm>
              <a:off x="3981" y="3879"/>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3" name="Text Box 1034"/>
            <p:cNvSpPr txBox="1">
              <a:spLocks noChangeArrowheads="1"/>
            </p:cNvSpPr>
            <p:nvPr/>
          </p:nvSpPr>
          <p:spPr bwMode="auto">
            <a:xfrm>
              <a:off x="1584" y="2223"/>
              <a:ext cx="389" cy="184"/>
            </a:xfrm>
            <a:prstGeom prst="rect">
              <a:avLst/>
            </a:prstGeom>
            <a:noFill/>
            <a:ln w="9525">
              <a:noFill/>
              <a:miter lim="800000"/>
              <a:headEnd/>
              <a:tailEnd/>
            </a:ln>
          </p:spPr>
          <p:txBody>
            <a:bodyPr wrap="none">
              <a:spAutoFit/>
            </a:bodyPr>
            <a:lstStyle/>
            <a:p>
              <a:pPr eaLnBrk="0" hangingPunct="0"/>
              <a:r>
                <a:rPr lang="en-US" sz="700"/>
                <a:t>High</a:t>
              </a:r>
            </a:p>
          </p:txBody>
        </p:sp>
        <p:sp>
          <p:nvSpPr>
            <p:cNvPr id="47114" name="Text Box 1035"/>
            <p:cNvSpPr txBox="1">
              <a:spLocks noChangeArrowheads="1"/>
            </p:cNvSpPr>
            <p:nvPr/>
          </p:nvSpPr>
          <p:spPr bwMode="auto">
            <a:xfrm>
              <a:off x="1645" y="3558"/>
              <a:ext cx="372" cy="184"/>
            </a:xfrm>
            <a:prstGeom prst="rect">
              <a:avLst/>
            </a:prstGeom>
            <a:noFill/>
            <a:ln w="9525">
              <a:noFill/>
              <a:miter lim="800000"/>
              <a:headEnd/>
              <a:tailEnd/>
            </a:ln>
          </p:spPr>
          <p:txBody>
            <a:bodyPr wrap="none">
              <a:spAutoFit/>
            </a:bodyPr>
            <a:lstStyle/>
            <a:p>
              <a:pPr eaLnBrk="0" hangingPunct="0"/>
              <a:r>
                <a:rPr lang="en-US" sz="700"/>
                <a:t>Low</a:t>
              </a:r>
            </a:p>
          </p:txBody>
        </p:sp>
        <p:sp>
          <p:nvSpPr>
            <p:cNvPr id="47115" name="Arc 1036"/>
            <p:cNvSpPr>
              <a:spLocks/>
            </p:cNvSpPr>
            <p:nvPr/>
          </p:nvSpPr>
          <p:spPr bwMode="auto">
            <a:xfrm>
              <a:off x="1998" y="2655"/>
              <a:ext cx="1884"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sp>
          <p:nvSpPr>
            <p:cNvPr id="47116" name="Text Box 1037"/>
            <p:cNvSpPr txBox="1">
              <a:spLocks noChangeArrowheads="1"/>
            </p:cNvSpPr>
            <p:nvPr/>
          </p:nvSpPr>
          <p:spPr bwMode="auto">
            <a:xfrm>
              <a:off x="4090" y="3032"/>
              <a:ext cx="1317" cy="472"/>
            </a:xfrm>
            <a:prstGeom prst="rect">
              <a:avLst/>
            </a:prstGeom>
            <a:noFill/>
            <a:ln w="9525">
              <a:solidFill>
                <a:schemeClr val="accent2"/>
              </a:solidFill>
              <a:miter lim="800000"/>
              <a:headEnd/>
              <a:tailEnd/>
            </a:ln>
          </p:spPr>
          <p:txBody>
            <a:bodyPr wrap="none">
              <a:spAutoFit/>
            </a:bodyPr>
            <a:lstStyle/>
            <a:p>
              <a:pPr algn="ctr" eaLnBrk="0" hangingPunct="0"/>
              <a:r>
                <a:rPr lang="en-US" sz="900">
                  <a:solidFill>
                    <a:schemeClr val="accent2"/>
                  </a:solidFill>
                </a:rPr>
                <a:t>Use Internet to</a:t>
              </a:r>
            </a:p>
            <a:p>
              <a:pPr algn="ctr" eaLnBrk="0" hangingPunct="0"/>
              <a:r>
                <a:rPr lang="en-US" sz="900" b="1">
                  <a:solidFill>
                    <a:schemeClr val="accent2"/>
                  </a:solidFill>
                </a:rPr>
                <a:t>increase productivity</a:t>
              </a:r>
            </a:p>
            <a:p>
              <a:pPr algn="ctr" eaLnBrk="0" hangingPunct="0"/>
              <a:r>
                <a:rPr lang="en-US" sz="900" b="1">
                  <a:solidFill>
                    <a:schemeClr val="accent2"/>
                  </a:solidFill>
                </a:rPr>
                <a:t>/ efficiency</a:t>
              </a:r>
              <a:endParaRPr lang="en-US" sz="900">
                <a:solidFill>
                  <a:schemeClr val="accent2"/>
                </a:solidFill>
              </a:endParaRPr>
            </a:p>
          </p:txBody>
        </p:sp>
        <p:sp>
          <p:nvSpPr>
            <p:cNvPr id="47117" name="Arc 1038"/>
            <p:cNvSpPr>
              <a:spLocks/>
            </p:cNvSpPr>
            <p:nvPr/>
          </p:nvSpPr>
          <p:spPr bwMode="auto">
            <a:xfrm>
              <a:off x="2006" y="2650"/>
              <a:ext cx="2248" cy="108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2"/>
              </a:solidFill>
              <a:round/>
              <a:headEnd/>
              <a:tailEnd/>
            </a:ln>
          </p:spPr>
          <p:txBody>
            <a:bodyPr wrap="none" anchor="ctr"/>
            <a:lstStyle/>
            <a:p>
              <a:endParaRPr lang="en-US"/>
            </a:p>
          </p:txBody>
        </p:sp>
        <p:sp>
          <p:nvSpPr>
            <p:cNvPr id="47118" name="Arc 1039"/>
            <p:cNvSpPr>
              <a:spLocks/>
            </p:cNvSpPr>
            <p:nvPr/>
          </p:nvSpPr>
          <p:spPr bwMode="auto">
            <a:xfrm>
              <a:off x="2006" y="2319"/>
              <a:ext cx="1883" cy="142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2A0DD7"/>
              </a:solidFill>
              <a:round/>
              <a:headEnd/>
              <a:tailEnd/>
            </a:ln>
          </p:spPr>
          <p:txBody>
            <a:bodyPr wrap="none" anchor="ctr"/>
            <a:lstStyle/>
            <a:p>
              <a:endParaRPr lang="en-US"/>
            </a:p>
          </p:txBody>
        </p:sp>
        <p:sp>
          <p:nvSpPr>
            <p:cNvPr id="47119" name="Line 1040"/>
            <p:cNvSpPr>
              <a:spLocks noChangeShapeType="1"/>
            </p:cNvSpPr>
            <p:nvPr/>
          </p:nvSpPr>
          <p:spPr bwMode="auto">
            <a:xfrm>
              <a:off x="3760" y="3356"/>
              <a:ext cx="342" cy="0"/>
            </a:xfrm>
            <a:prstGeom prst="line">
              <a:avLst/>
            </a:prstGeom>
            <a:noFill/>
            <a:ln w="9525">
              <a:solidFill>
                <a:schemeClr val="accent2"/>
              </a:solidFill>
              <a:round/>
              <a:headEnd/>
              <a:tailEnd type="triangle" w="med" len="med"/>
            </a:ln>
          </p:spPr>
          <p:txBody>
            <a:bodyPr wrap="none" anchor="ctr"/>
            <a:lstStyle/>
            <a:p>
              <a:endParaRPr lang="en-US"/>
            </a:p>
          </p:txBody>
        </p:sp>
        <p:sp>
          <p:nvSpPr>
            <p:cNvPr id="47120" name="Line 1041"/>
            <p:cNvSpPr>
              <a:spLocks noChangeShapeType="1"/>
            </p:cNvSpPr>
            <p:nvPr/>
          </p:nvSpPr>
          <p:spPr bwMode="auto">
            <a:xfrm flipV="1">
              <a:off x="2886" y="2483"/>
              <a:ext cx="0" cy="300"/>
            </a:xfrm>
            <a:prstGeom prst="line">
              <a:avLst/>
            </a:prstGeom>
            <a:noFill/>
            <a:ln w="9525">
              <a:solidFill>
                <a:srgbClr val="2A0DD7"/>
              </a:solidFill>
              <a:round/>
              <a:headEnd/>
              <a:tailEnd type="triangle" w="med" len="med"/>
            </a:ln>
          </p:spPr>
          <p:txBody>
            <a:bodyPr wrap="none" anchor="ctr"/>
            <a:lstStyle/>
            <a:p>
              <a:endParaRPr lang="en-US"/>
            </a:p>
          </p:txBody>
        </p:sp>
        <p:sp>
          <p:nvSpPr>
            <p:cNvPr id="47121" name="Text Box 1042"/>
            <p:cNvSpPr txBox="1">
              <a:spLocks noChangeArrowheads="1"/>
            </p:cNvSpPr>
            <p:nvPr/>
          </p:nvSpPr>
          <p:spPr bwMode="auto">
            <a:xfrm>
              <a:off x="2911" y="2156"/>
              <a:ext cx="948" cy="346"/>
            </a:xfrm>
            <a:prstGeom prst="rect">
              <a:avLst/>
            </a:prstGeom>
            <a:noFill/>
            <a:ln w="9525">
              <a:solidFill>
                <a:srgbClr val="2A0DD7"/>
              </a:solidFill>
              <a:miter lim="800000"/>
              <a:headEnd/>
              <a:tailEnd/>
            </a:ln>
          </p:spPr>
          <p:txBody>
            <a:bodyPr wrap="none">
              <a:spAutoFit/>
            </a:bodyPr>
            <a:lstStyle/>
            <a:p>
              <a:pPr eaLnBrk="0" hangingPunct="0"/>
              <a:r>
                <a:rPr lang="en-US" sz="900">
                  <a:solidFill>
                    <a:srgbClr val="2A0DD7"/>
                  </a:solidFill>
                </a:rPr>
                <a:t>Use Internet to</a:t>
              </a:r>
            </a:p>
            <a:p>
              <a:pPr eaLnBrk="0" hangingPunct="0"/>
              <a:r>
                <a:rPr lang="en-US" sz="900" b="1">
                  <a:solidFill>
                    <a:srgbClr val="2A0DD7"/>
                  </a:solidFill>
                </a:rPr>
                <a:t>enhance value</a:t>
              </a:r>
              <a:endParaRPr lang="en-US" sz="900">
                <a:solidFill>
                  <a:srgbClr val="2A0DD7"/>
                </a:solidFill>
              </a:endParaRPr>
            </a:p>
          </p:txBody>
        </p:sp>
        <p:sp>
          <p:nvSpPr>
            <p:cNvPr id="47122" name="Text Box 1043"/>
            <p:cNvSpPr txBox="1">
              <a:spLocks noChangeArrowheads="1"/>
            </p:cNvSpPr>
            <p:nvPr/>
          </p:nvSpPr>
          <p:spPr bwMode="auto">
            <a:xfrm>
              <a:off x="2784" y="3878"/>
              <a:ext cx="829" cy="211"/>
            </a:xfrm>
            <a:prstGeom prst="rect">
              <a:avLst/>
            </a:prstGeom>
            <a:noFill/>
            <a:ln w="9525">
              <a:noFill/>
              <a:miter lim="800000"/>
              <a:headEnd/>
              <a:tailEnd/>
            </a:ln>
          </p:spPr>
          <p:txBody>
            <a:bodyPr wrap="none">
              <a:spAutoFit/>
            </a:bodyPr>
            <a:lstStyle/>
            <a:p>
              <a:pPr eaLnBrk="0" hangingPunct="0"/>
              <a:r>
                <a:rPr lang="en-US" sz="900" b="1"/>
                <a:t>Process cost</a:t>
              </a:r>
            </a:p>
          </p:txBody>
        </p:sp>
        <p:sp>
          <p:nvSpPr>
            <p:cNvPr id="47123" name="Text Box 1044"/>
            <p:cNvSpPr txBox="1">
              <a:spLocks noChangeArrowheads="1"/>
            </p:cNvSpPr>
            <p:nvPr/>
          </p:nvSpPr>
          <p:spPr bwMode="auto">
            <a:xfrm rot="-5400000">
              <a:off x="1447" y="2733"/>
              <a:ext cx="897" cy="392"/>
            </a:xfrm>
            <a:prstGeom prst="rect">
              <a:avLst/>
            </a:prstGeom>
            <a:noFill/>
            <a:ln w="9525">
              <a:noFill/>
              <a:miter lim="800000"/>
              <a:headEnd/>
              <a:tailEnd/>
            </a:ln>
          </p:spPr>
          <p:txBody>
            <a:bodyPr wrap="none">
              <a:spAutoFit/>
            </a:bodyPr>
            <a:lstStyle/>
            <a:p>
              <a:pPr algn="ctr" eaLnBrk="0" hangingPunct="0"/>
              <a:r>
                <a:rPr lang="en-US" sz="900" b="1"/>
                <a:t>Product value </a:t>
              </a:r>
              <a:r>
                <a:rPr lang="en-US" sz="900" b="1" i="1"/>
                <a:t>X</a:t>
              </a:r>
              <a:endParaRPr lang="en-US" sz="900" b="1"/>
            </a:p>
            <a:p>
              <a:pPr algn="ctr" eaLnBrk="0" hangingPunct="0"/>
              <a:r>
                <a:rPr lang="en-US" sz="900" b="1"/>
                <a:t>to customer</a:t>
              </a: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a:t>
            </a:r>
            <a:endParaRPr lang="en-US" i="1" smtClean="0"/>
          </a:p>
        </p:txBody>
      </p:sp>
      <p:sp>
        <p:nvSpPr>
          <p:cNvPr id="48131" name="Rectangle 3"/>
          <p:cNvSpPr>
            <a:spLocks noGrp="1" noChangeArrowheads="1"/>
          </p:cNvSpPr>
          <p:nvPr>
            <p:ph type="body" idx="1"/>
          </p:nvPr>
        </p:nvSpPr>
        <p:spPr>
          <a:xfrm>
            <a:off x="428625" y="1123950"/>
            <a:ext cx="8029575" cy="5372100"/>
          </a:xfrm>
        </p:spPr>
        <p:txBody>
          <a:bodyPr/>
          <a:lstStyle/>
          <a:p>
            <a:pPr marL="533400" indent="-533400" eaLnBrk="1" hangingPunct="1">
              <a:buFontTx/>
              <a:buNone/>
            </a:pPr>
            <a:r>
              <a:rPr lang="en-US" dirty="0" smtClean="0"/>
              <a:t>1. Cost of “operating several stores”:</a:t>
            </a:r>
          </a:p>
          <a:p>
            <a:pPr marL="914400" lvl="1" indent="-457200" eaLnBrk="1" hangingPunct="1">
              <a:buFontTx/>
              <a:buChar char="•"/>
            </a:pPr>
            <a:r>
              <a:rPr lang="en-US" sz="1800" dirty="0" smtClean="0"/>
              <a:t>Traditional supermarket store is 45,000 sq. ft. and sells $375k/wk</a:t>
            </a:r>
          </a:p>
          <a:p>
            <a:pPr marL="914400" lvl="1" indent="-457200" eaLnBrk="1" hangingPunct="1">
              <a:buFontTx/>
              <a:buChar char="•"/>
            </a:pPr>
            <a:r>
              <a:rPr lang="en-US" sz="1800" dirty="0" smtClean="0"/>
              <a:t>Peapod sales = $90M/yr = $1.8M/wk</a:t>
            </a:r>
          </a:p>
          <a:p>
            <a:pPr marL="914400" lvl="1" indent="-457200" eaLnBrk="1" hangingPunct="1">
              <a:buFontTx/>
              <a:buChar char="•"/>
            </a:pPr>
            <a:r>
              <a:rPr lang="en-US" sz="1800" dirty="0" smtClean="0"/>
              <a:t>Distributing equally over 11 centers would give 1 center = $170k/wk = ½ store</a:t>
            </a:r>
          </a:p>
          <a:p>
            <a:pPr marL="914400" lvl="1" indent="-457200" eaLnBrk="1" hangingPunct="1">
              <a:buFontTx/>
              <a:buChar char="•"/>
            </a:pPr>
            <a:r>
              <a:rPr lang="en-US" sz="1800" dirty="0" smtClean="0"/>
              <a:t>Distributing equally over  2 DCs would give 1 DC = $900k/wk = 2.4 stores. But a DC is 71,000 </a:t>
            </a:r>
            <a:r>
              <a:rPr lang="en-US" sz="1800" dirty="0" err="1" smtClean="0"/>
              <a:t>sq.ft</a:t>
            </a:r>
            <a:r>
              <a:rPr lang="en-US" sz="1800" dirty="0" smtClean="0"/>
              <a:t>. so that, at best, we are saving 1 retail store.</a:t>
            </a:r>
          </a:p>
          <a:p>
            <a:pPr marL="914400" lvl="1" indent="-457200" eaLnBrk="1" hangingPunct="1">
              <a:buFontTx/>
              <a:buChar char="•"/>
            </a:pPr>
            <a:r>
              <a:rPr lang="en-US" sz="1800" i="1" dirty="0" smtClean="0"/>
              <a:t>Drivers: </a:t>
            </a:r>
            <a:r>
              <a:rPr lang="en-US" sz="1800" i="1" dirty="0" smtClean="0"/>
              <a:t>scale and real estate</a:t>
            </a:r>
          </a:p>
          <a:p>
            <a:pPr marL="533400" indent="-533400" eaLnBrk="1" hangingPunct="1">
              <a:buFontTx/>
              <a:buNone/>
            </a:pPr>
            <a:endParaRPr lang="en-US" dirty="0" smtClean="0"/>
          </a:p>
          <a:p>
            <a:pPr marL="533400" indent="-533400" eaLnBrk="1" hangingPunct="1">
              <a:buFontTx/>
              <a:buNone/>
            </a:pPr>
            <a:r>
              <a:rPr lang="en-US" dirty="0" smtClean="0"/>
              <a:t>2. Sourcing cost differential:</a:t>
            </a:r>
          </a:p>
          <a:p>
            <a:pPr marL="914400" lvl="1" indent="-457200" eaLnBrk="1" hangingPunct="1">
              <a:buFontTx/>
              <a:buChar char="•"/>
            </a:pPr>
            <a:r>
              <a:rPr lang="en-US" sz="1800" dirty="0" smtClean="0"/>
              <a:t>FY2000: COGS = 20-25% v. 26.4% for traditional supermarket</a:t>
            </a:r>
          </a:p>
          <a:p>
            <a:pPr marL="914400" lvl="1" indent="-457200" eaLnBrk="1" hangingPunct="1">
              <a:buFontTx/>
              <a:buChar char="•"/>
            </a:pPr>
            <a:r>
              <a:rPr lang="en-US" sz="1800" dirty="0" smtClean="0"/>
              <a:t>FY2001: COGS = 32%</a:t>
            </a:r>
          </a:p>
          <a:p>
            <a:pPr marL="914400" lvl="1" indent="-457200" eaLnBrk="1" hangingPunct="1">
              <a:buFontTx/>
              <a:buChar char="•"/>
            </a:pPr>
            <a:r>
              <a:rPr lang="en-US" sz="1800" i="1" dirty="0" smtClean="0"/>
              <a:t>Drivers: supply chain integration, delivery fee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External </a:t>
            </a:r>
            <a:r>
              <a:rPr lang="en-US" dirty="0" smtClean="0"/>
              <a:t>Evaluation of Operations:</a:t>
            </a:r>
            <a:br>
              <a:rPr lang="en-US" dirty="0" smtClean="0"/>
            </a:br>
            <a:r>
              <a:rPr lang="en-US" dirty="0" smtClean="0"/>
              <a:t>	Due Diligence and Operations Forensics</a:t>
            </a:r>
          </a:p>
        </p:txBody>
      </p:sp>
      <p:sp>
        <p:nvSpPr>
          <p:cNvPr id="3" name="Content Placeholder 2"/>
          <p:cNvSpPr>
            <a:spLocks noGrp="1"/>
          </p:cNvSpPr>
          <p:nvPr>
            <p:ph idx="1"/>
          </p:nvPr>
        </p:nvSpPr>
        <p:spPr/>
        <p:txBody>
          <a:bodyPr/>
          <a:lstStyle/>
          <a:p>
            <a:endParaRPr lang="en-US" dirty="0" smtClean="0">
              <a:latin typeface="+mj-lt"/>
            </a:endParaRPr>
          </a:p>
          <a:p>
            <a:r>
              <a:rPr lang="en-US" dirty="0" smtClean="0">
                <a:latin typeface="+mj-lt"/>
              </a:rPr>
              <a:t>Due Diligence:</a:t>
            </a:r>
          </a:p>
          <a:p>
            <a:pPr marL="673100" lvl="1" indent="-273050">
              <a:spcBef>
                <a:spcPts val="425"/>
              </a:spcBef>
              <a:buClr>
                <a:srgbClr val="D16349"/>
              </a:buClr>
              <a:buFont typeface="Wingdings 2" pitchFamily="18" charset="2"/>
              <a:buChar char="•"/>
            </a:pPr>
            <a:r>
              <a:rPr lang="en-US" sz="1800" dirty="0" smtClean="0">
                <a:latin typeface="+mj-lt"/>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800" dirty="0" smtClean="0">
                <a:latin typeface="+mj-lt"/>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800" dirty="0" smtClean="0">
                <a:latin typeface="+mj-lt"/>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800" dirty="0" smtClean="0">
                <a:latin typeface="+mj-lt"/>
                <a:ea typeface="Georgia" pitchFamily="18" charset="0"/>
                <a:cs typeface="Georgia" pitchFamily="18" charset="0"/>
                <a:sym typeface="Georgia" pitchFamily="18" charset="0"/>
              </a:rPr>
              <a:t>Make actionable decisions.</a:t>
            </a:r>
          </a:p>
          <a:p>
            <a:pPr marL="673100" lvl="1" indent="-273050"/>
            <a:endParaRPr lang="en-US" dirty="0" smtClean="0">
              <a:latin typeface="+mj-lt"/>
            </a:endParaRPr>
          </a:p>
          <a:p>
            <a:r>
              <a:rPr lang="en-US" dirty="0" smtClean="0">
                <a:latin typeface="+mj-lt"/>
              </a:rPr>
              <a:t>Financial statements can be informative </a:t>
            </a:r>
            <a:r>
              <a:rPr lang="en-US" dirty="0" smtClean="0">
                <a:latin typeface="+mj-lt"/>
              </a:rPr>
              <a:t>(yet </a:t>
            </a:r>
            <a:r>
              <a:rPr lang="en-US" dirty="0" smtClean="0">
                <a:latin typeface="+mj-lt"/>
              </a:rPr>
              <a:t>manipulated)</a:t>
            </a:r>
          </a:p>
          <a:p>
            <a:endParaRPr lang="en-US" dirty="0" smtClean="0">
              <a:latin typeface="+mj-lt"/>
            </a:endParaRPr>
          </a:p>
          <a:p>
            <a:r>
              <a:rPr lang="en-US" dirty="0" smtClean="0">
                <a:latin typeface="+mj-lt"/>
              </a:rPr>
              <a:t>Operations Forensics as additional insight</a:t>
            </a:r>
            <a:endParaRPr lang="en-US" dirty="0" smtClean="0">
              <a:latin typeface="+mj-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49155"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3"/>
            </a:pPr>
            <a:r>
              <a:rPr lang="en-US" dirty="0" smtClean="0"/>
              <a:t>DC Processing Cost Differential (Pick, Pack, Load):</a:t>
            </a:r>
          </a:p>
          <a:p>
            <a:pPr marL="914400" lvl="1" indent="-457200" eaLnBrk="1" hangingPunct="1">
              <a:buFontTx/>
              <a:buChar char="•"/>
            </a:pPr>
            <a:r>
              <a:rPr lang="en-US" sz="1800" dirty="0" smtClean="0"/>
              <a:t>Cost per order = P&amp;P time x DL</a:t>
            </a:r>
          </a:p>
          <a:p>
            <a:pPr marL="1295400" lvl="2" indent="-381000" eaLnBrk="1" hangingPunct="1">
              <a:buFontTx/>
              <a:buChar char="•"/>
            </a:pPr>
            <a:endParaRPr lang="en-US" dirty="0" smtClean="0"/>
          </a:p>
          <a:p>
            <a:pPr marL="1295400" lvl="2" indent="-381000" eaLnBrk="1" hangingPunct="1">
              <a:buFontTx/>
              <a:buChar char="•"/>
            </a:pPr>
            <a:r>
              <a:rPr lang="en-US" dirty="0" smtClean="0"/>
              <a:t>DL </a:t>
            </a:r>
            <a:r>
              <a:rPr lang="en-US" dirty="0" smtClean="0">
                <a:cs typeface="Times New Roman" pitchFamily="18" charset="0"/>
              </a:rPr>
              <a:t>≈</a:t>
            </a:r>
            <a:r>
              <a:rPr lang="en-US" dirty="0" smtClean="0"/>
              <a:t> $14.50 + 10%*supervisor = $16/hr</a:t>
            </a:r>
          </a:p>
          <a:p>
            <a:pPr marL="1295400" lvl="2" indent="-381000" eaLnBrk="1" hangingPunct="1">
              <a:buFontTx/>
              <a:buChar char="•"/>
            </a:pPr>
            <a:r>
              <a:rPr lang="en-US" dirty="0" smtClean="0"/>
              <a:t>P&amp;P time:</a:t>
            </a:r>
          </a:p>
          <a:p>
            <a:pPr marL="1714500" lvl="3" indent="-342900" eaLnBrk="1" hangingPunct="1"/>
            <a:r>
              <a:rPr lang="en-US" dirty="0" smtClean="0">
                <a:cs typeface="Times New Roman" pitchFamily="18" charset="0"/>
              </a:rPr>
              <a:t>≈ 3 runs x 15min/run = 45min </a:t>
            </a:r>
          </a:p>
          <a:p>
            <a:pPr marL="1714500" lvl="3" indent="-342900" eaLnBrk="1" hangingPunct="1"/>
            <a:r>
              <a:rPr lang="en-US" dirty="0" smtClean="0">
                <a:cs typeface="Times New Roman" pitchFamily="18" charset="0"/>
              </a:rPr>
              <a:t>≈ (#lines/order)/(#lines/min) = (60 to 90)/ (1 to 2/min) = 45 to 60 min</a:t>
            </a:r>
          </a:p>
          <a:p>
            <a:pPr marL="1295400" lvl="2" indent="-381000" eaLnBrk="1" hangingPunct="1">
              <a:buFontTx/>
              <a:buChar char="•"/>
            </a:pPr>
            <a:r>
              <a:rPr lang="en-US" dirty="0" smtClean="0"/>
              <a:t>Cost per order </a:t>
            </a:r>
            <a:r>
              <a:rPr lang="en-US" dirty="0" smtClean="0">
                <a:cs typeface="Times New Roman" pitchFamily="18" charset="0"/>
              </a:rPr>
              <a:t>≈ $12 to $16</a:t>
            </a:r>
            <a:endParaRPr lang="en-US" dirty="0" smtClean="0"/>
          </a:p>
          <a:p>
            <a:pPr marL="914400" lvl="1" indent="-457200" eaLnBrk="1" hangingPunct="1">
              <a:buFontTx/>
              <a:buChar char="•"/>
            </a:pPr>
            <a:endParaRPr lang="en-US" sz="1800" dirty="0" smtClean="0"/>
          </a:p>
          <a:p>
            <a:pPr marL="914400" lvl="1" indent="-457200" eaLnBrk="1" hangingPunct="1">
              <a:buFontTx/>
              <a:buChar char="•"/>
            </a:pPr>
            <a:r>
              <a:rPr lang="en-US" sz="1800" dirty="0" smtClean="0"/>
              <a:t>Cost per order in terms of productivity = DL/P&amp;PPH</a:t>
            </a:r>
          </a:p>
          <a:p>
            <a:pPr marL="1295400" lvl="2" indent="-381000" eaLnBrk="1" hangingPunct="1">
              <a:buFontTx/>
              <a:buChar char="•"/>
            </a:pPr>
            <a:endParaRPr lang="en-US" dirty="0" smtClean="0"/>
          </a:p>
          <a:p>
            <a:pPr marL="1295400" lvl="2" indent="-381000" eaLnBrk="1" hangingPunct="1">
              <a:buFontTx/>
              <a:buChar char="•"/>
            </a:pPr>
            <a:r>
              <a:rPr lang="en-US" dirty="0" smtClean="0"/>
              <a:t>Our estimate: P&amp;PPH </a:t>
            </a:r>
            <a:r>
              <a:rPr lang="en-US" dirty="0" smtClean="0">
                <a:cs typeface="Times New Roman" pitchFamily="18" charset="0"/>
              </a:rPr>
              <a:t>≤ 4/3 = 1.333</a:t>
            </a:r>
          </a:p>
          <a:p>
            <a:pPr marL="1295400" lvl="2" indent="-381000" eaLnBrk="1" hangingPunct="1">
              <a:buFontTx/>
              <a:buChar char="•"/>
            </a:pPr>
            <a:r>
              <a:rPr lang="en-US" dirty="0" smtClean="0"/>
              <a:t>P&amp;PPH for </a:t>
            </a:r>
            <a:r>
              <a:rPr lang="en-US" dirty="0" err="1" smtClean="0"/>
              <a:t>Webvan</a:t>
            </a:r>
            <a:r>
              <a:rPr lang="en-US" dirty="0" smtClean="0"/>
              <a:t> = 8000 orders/day with 8hrs/day and 700 employees = 10/7 = 1.4</a:t>
            </a:r>
          </a:p>
          <a:p>
            <a:pPr marL="1295400" lvl="2" indent="-381000" eaLnBrk="1" hangingPunct="1">
              <a:buFontTx/>
              <a:buChar char="•"/>
            </a:pPr>
            <a:r>
              <a:rPr lang="en-US" dirty="0" smtClean="0"/>
              <a:t>Cost per order </a:t>
            </a:r>
            <a:r>
              <a:rPr lang="en-US" dirty="0" smtClean="0">
                <a:cs typeface="Times New Roman" pitchFamily="18" charset="0"/>
              </a:rPr>
              <a:t>≥ $16/1.4 = $</a:t>
            </a:r>
            <a:r>
              <a:rPr lang="en-US" dirty="0" smtClean="0">
                <a:cs typeface="Times New Roman" pitchFamily="18" charset="0"/>
              </a:rPr>
              <a:t>11/order</a:t>
            </a:r>
          </a:p>
          <a:p>
            <a:pPr marL="895350" lvl="1" indent="-381000" eaLnBrk="1" hangingPunct="1">
              <a:buFontTx/>
              <a:buChar char="•"/>
            </a:pPr>
            <a:r>
              <a:rPr lang="en-US" i="1" dirty="0" smtClean="0"/>
              <a:t>Drivers: </a:t>
            </a:r>
            <a:r>
              <a:rPr lang="en-US" i="1" dirty="0" smtClean="0"/>
              <a:t>wage rate </a:t>
            </a:r>
            <a:r>
              <a:rPr lang="en-US" i="1" dirty="0" smtClean="0"/>
              <a:t>and </a:t>
            </a:r>
            <a:r>
              <a:rPr lang="en-US" i="1" dirty="0" smtClean="0"/>
              <a:t>P&amp;PPH (#lines/order, #lines/min, layout)</a:t>
            </a:r>
          </a:p>
          <a:p>
            <a:pPr marL="895350" lvl="1" indent="-381000" eaLnBrk="1" hangingPunct="1">
              <a:buNone/>
            </a:pPr>
            <a:endParaRPr lang="en-US" i="1" dirty="0" smtClean="0"/>
          </a:p>
          <a:p>
            <a:pPr marL="895350" lvl="1" indent="-381000" eaLnBrk="1" hangingPunct="1">
              <a:buFontTx/>
              <a:buChar char="•"/>
            </a:pPr>
            <a:endParaRPr lang="en-US" dirty="0" smtClean="0">
              <a:cs typeface="Times New Roman" pitchFamily="18" charset="0"/>
            </a:endParaRPr>
          </a:p>
          <a:p>
            <a:pPr marL="533400" indent="-533400" eaLnBrk="1" hangingPunct="1">
              <a:buFontTx/>
              <a:buAutoNum type="arabicPeriod" startAt="3"/>
            </a:pPr>
            <a:endParaRPr lang="en-US" dirty="0" smtClean="0"/>
          </a:p>
          <a:p>
            <a:pPr marL="533400" indent="-533400" eaLnBrk="1" hangingPunct="1">
              <a:buFontTx/>
              <a:buAutoNum type="arabicPeriod" startAt="3"/>
            </a:pPr>
            <a:endParaRPr lang="en-US" dirty="0" smtClean="0"/>
          </a:p>
          <a:p>
            <a:pPr marL="533400" indent="-533400" eaLnBrk="1" hangingPunct="1">
              <a:buFontTx/>
              <a:buNone/>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b="1" smtClean="0"/>
              <a:t>Cost to Serve</a:t>
            </a:r>
            <a:r>
              <a:rPr lang="en-US" smtClean="0"/>
              <a:t> of mass-customized service: </a:t>
            </a:r>
            <a:br>
              <a:rPr lang="en-US" smtClean="0"/>
            </a:br>
            <a:r>
              <a:rPr lang="en-US" smtClean="0"/>
              <a:t>estimating Peapod’s cost to fill an average order </a:t>
            </a:r>
            <a:r>
              <a:rPr lang="en-US" sz="1800" smtClean="0"/>
              <a:t>(cont’d)</a:t>
            </a:r>
          </a:p>
        </p:txBody>
      </p:sp>
      <p:sp>
        <p:nvSpPr>
          <p:cNvPr id="50179" name="Rectangle 3"/>
          <p:cNvSpPr>
            <a:spLocks noGrp="1" noChangeArrowheads="1"/>
          </p:cNvSpPr>
          <p:nvPr>
            <p:ph type="body" idx="1"/>
          </p:nvPr>
        </p:nvSpPr>
        <p:spPr>
          <a:xfrm>
            <a:off x="455613" y="1117600"/>
            <a:ext cx="8229600" cy="5378450"/>
          </a:xfrm>
        </p:spPr>
        <p:txBody>
          <a:bodyPr/>
          <a:lstStyle/>
          <a:p>
            <a:pPr marL="533400" indent="-533400" eaLnBrk="1" hangingPunct="1">
              <a:buFontTx/>
              <a:buAutoNum type="arabicPeriod" startAt="4"/>
            </a:pPr>
            <a:r>
              <a:rPr lang="en-US" sz="1800" dirty="0" smtClean="0"/>
              <a:t>Delivery Cost Differential = Deliver cost per hour/SPH</a:t>
            </a:r>
          </a:p>
          <a:p>
            <a:pPr marL="914400" lvl="1" indent="-457200" eaLnBrk="1" hangingPunct="1">
              <a:buFontTx/>
              <a:buChar char="•"/>
            </a:pPr>
            <a:r>
              <a:rPr lang="en-US" sz="1600" dirty="0" smtClean="0"/>
              <a:t>DL </a:t>
            </a:r>
            <a:r>
              <a:rPr lang="en-US" sz="1600" dirty="0" smtClean="0">
                <a:cs typeface="Times New Roman" pitchFamily="18" charset="0"/>
              </a:rPr>
              <a:t>≈</a:t>
            </a:r>
            <a:r>
              <a:rPr lang="en-US" sz="1600" dirty="0" smtClean="0"/>
              <a:t> $16/hr</a:t>
            </a:r>
          </a:p>
          <a:p>
            <a:pPr marL="914400" lvl="1" indent="-457200" eaLnBrk="1" hangingPunct="1">
              <a:buFontTx/>
              <a:buChar char="•"/>
            </a:pPr>
            <a:r>
              <a:rPr lang="en-US" sz="1600" dirty="0" smtClean="0"/>
              <a:t>Fuel </a:t>
            </a:r>
            <a:r>
              <a:rPr lang="en-US" sz="1600" dirty="0" smtClean="0">
                <a:cs typeface="Times New Roman" pitchFamily="18" charset="0"/>
              </a:rPr>
              <a:t>≈</a:t>
            </a:r>
            <a:r>
              <a:rPr lang="en-US" sz="1600" dirty="0" smtClean="0"/>
              <a:t> 1 tank per shift = $1.5 x 20 gallons = $30/8hrs = $3.75/hr</a:t>
            </a:r>
          </a:p>
          <a:p>
            <a:pPr marL="914400" lvl="1" indent="-457200" eaLnBrk="1" hangingPunct="1">
              <a:buFontTx/>
              <a:buChar char="•"/>
            </a:pPr>
            <a:r>
              <a:rPr lang="en-US" sz="1600" dirty="0" smtClean="0"/>
              <a:t>OH </a:t>
            </a:r>
            <a:r>
              <a:rPr lang="en-US" sz="1600" dirty="0" smtClean="0">
                <a:cs typeface="Times New Roman" pitchFamily="18" charset="0"/>
              </a:rPr>
              <a:t>≈</a:t>
            </a:r>
            <a:r>
              <a:rPr lang="en-US" sz="1600" dirty="0" smtClean="0"/>
              <a:t>  $100/(1 or 2)x8hrs = $6.25 to 12.5/hr</a:t>
            </a:r>
          </a:p>
          <a:p>
            <a:pPr marL="914400" lvl="1" indent="-457200" eaLnBrk="1" hangingPunct="1">
              <a:buFontTx/>
              <a:buChar char="•"/>
            </a:pPr>
            <a:r>
              <a:rPr lang="en-US" sz="1600" dirty="0" smtClean="0"/>
              <a:t>SPH: </a:t>
            </a:r>
            <a:r>
              <a:rPr lang="en-US" sz="1600" dirty="0" err="1" smtClean="0"/>
              <a:t>Webvan</a:t>
            </a:r>
            <a:r>
              <a:rPr lang="en-US" sz="1600" dirty="0" smtClean="0"/>
              <a:t> 20/8 = 2.5</a:t>
            </a:r>
          </a:p>
          <a:p>
            <a:pPr marL="914400" lvl="1" indent="-457200" eaLnBrk="1" hangingPunct="1">
              <a:buFontTx/>
              <a:buChar char="•"/>
            </a:pPr>
            <a:r>
              <a:rPr lang="en-US" sz="1600" dirty="0" smtClean="0"/>
              <a:t>Deliver Cost Differential </a:t>
            </a:r>
            <a:r>
              <a:rPr lang="en-US" sz="1600" dirty="0" smtClean="0">
                <a:cs typeface="Times New Roman" pitchFamily="18" charset="0"/>
              </a:rPr>
              <a:t>≥ (16 + 3.74 + 6.25 to 12.5)/2.5 = $10.4 to $13/hr </a:t>
            </a:r>
          </a:p>
          <a:p>
            <a:pPr marL="914400" lvl="1" indent="-457200" eaLnBrk="1" hangingPunct="1">
              <a:buFontTx/>
              <a:buChar char="•"/>
            </a:pPr>
            <a:r>
              <a:rPr lang="en-US" sz="1600" dirty="0" smtClean="0">
                <a:cs typeface="Times New Roman" pitchFamily="18" charset="0"/>
              </a:rPr>
              <a:t>$16.25 if SPH = </a:t>
            </a:r>
            <a:r>
              <a:rPr lang="en-US" sz="1600" dirty="0" smtClean="0">
                <a:cs typeface="Times New Roman" pitchFamily="18" charset="0"/>
              </a:rPr>
              <a:t>2</a:t>
            </a:r>
          </a:p>
          <a:p>
            <a:pPr marL="933450" lvl="1" indent="-533400" eaLnBrk="1" hangingPunct="1">
              <a:buFont typeface="Wingdings" pitchFamily="2" charset="2"/>
              <a:buChar char="Ø"/>
            </a:pPr>
            <a:r>
              <a:rPr lang="en-US" sz="1800" i="1" dirty="0" smtClean="0"/>
              <a:t>Drivers: wage </a:t>
            </a:r>
            <a:r>
              <a:rPr lang="en-US" sz="1800" i="1" dirty="0" smtClean="0"/>
              <a:t>rate, fuel, mpg, SPH (route density, order size, #lines/order</a:t>
            </a:r>
            <a:r>
              <a:rPr lang="en-US" sz="1800" i="1" dirty="0" smtClean="0"/>
              <a:t>, </a:t>
            </a:r>
            <a:r>
              <a:rPr lang="en-US" sz="1800" i="1" dirty="0" smtClean="0"/>
              <a:t>delivery process, etc.)</a:t>
            </a:r>
            <a:endParaRPr lang="en-US" sz="1800" i="1" dirty="0" smtClean="0"/>
          </a:p>
          <a:p>
            <a:pPr marL="533400" indent="-533400" eaLnBrk="1" hangingPunct="1">
              <a:buFontTx/>
              <a:buAutoNum type="arabicPeriod" startAt="4"/>
            </a:pPr>
            <a:endParaRPr lang="en-US" sz="1800" dirty="0" smtClean="0"/>
          </a:p>
          <a:p>
            <a:pPr marL="533400" indent="-533400" eaLnBrk="1" hangingPunct="1">
              <a:buFontTx/>
              <a:buAutoNum type="arabicPeriod" startAt="4"/>
            </a:pPr>
            <a:endParaRPr lang="en-US" sz="1800" dirty="0" smtClean="0"/>
          </a:p>
          <a:p>
            <a:pPr marL="533400" indent="-533400" eaLnBrk="1" hangingPunct="1">
              <a:buFont typeface="Wingdings" pitchFamily="2" charset="2"/>
              <a:buChar char="Ø"/>
            </a:pPr>
            <a:r>
              <a:rPr lang="en-US" sz="1800" dirty="0" smtClean="0"/>
              <a:t>Total estimated fulfillment cost per order </a:t>
            </a:r>
            <a:r>
              <a:rPr lang="en-US" sz="1800" dirty="0" smtClean="0">
                <a:cs typeface="Times New Roman" pitchFamily="18" charset="0"/>
              </a:rPr>
              <a:t>≈ $21.4 to $32.25</a:t>
            </a:r>
            <a:endParaRPr lang="en-US" sz="1800" dirty="0" smtClean="0"/>
          </a:p>
          <a:p>
            <a:pPr marL="914400" lvl="1" indent="-457200" eaLnBrk="1" hangingPunct="1">
              <a:buFontTx/>
              <a:buChar char="•"/>
            </a:pPr>
            <a:r>
              <a:rPr lang="en-US" sz="1600" dirty="0" smtClean="0"/>
              <a:t>Compare with actual: $12M/205k = $60/order!</a:t>
            </a:r>
          </a:p>
          <a:p>
            <a:pPr marL="533400" indent="-533400" eaLnBrk="1" hangingPunct="1">
              <a:buFont typeface="Wingdings" pitchFamily="2" charset="2"/>
              <a:buChar char="Ø"/>
            </a:pPr>
            <a:endParaRPr lang="en-US" sz="1800" dirty="0" smtClean="0"/>
          </a:p>
          <a:p>
            <a:pPr marL="533400" indent="-533400" eaLnBrk="1" hangingPunct="1">
              <a:buFont typeface="Wingdings" pitchFamily="2" charset="2"/>
              <a:buChar char="Ø"/>
            </a:pPr>
            <a:r>
              <a:rPr lang="en-US" sz="1800" dirty="0" smtClean="0"/>
              <a:t>Basic competitive assumption: </a:t>
            </a:r>
            <a:r>
              <a:rPr lang="en-US" sz="1800" dirty="0" err="1" smtClean="0">
                <a:latin typeface="Symbol" pitchFamily="18" charset="2"/>
              </a:rPr>
              <a:t>D</a:t>
            </a:r>
            <a:r>
              <a:rPr lang="en-US" sz="1800" dirty="0" err="1" smtClean="0"/>
              <a:t>C</a:t>
            </a:r>
            <a:r>
              <a:rPr lang="en-US" sz="1800" baseline="-25000" dirty="0" err="1" smtClean="0"/>
              <a:t>stores</a:t>
            </a:r>
            <a:r>
              <a:rPr lang="en-US" sz="1800" dirty="0" smtClean="0"/>
              <a:t> </a:t>
            </a:r>
            <a:r>
              <a:rPr lang="en-US" sz="1800" dirty="0" smtClean="0">
                <a:cs typeface="Times New Roman" pitchFamily="18" charset="0"/>
              </a:rPr>
              <a:t>≥</a:t>
            </a:r>
            <a:r>
              <a:rPr lang="en-US" sz="1800" dirty="0" smtClean="0"/>
              <a:t> </a:t>
            </a:r>
            <a:r>
              <a:rPr lang="en-US" sz="1800" dirty="0" err="1" smtClean="0">
                <a:latin typeface="Symbol" pitchFamily="18" charset="2"/>
              </a:rPr>
              <a:t>D</a:t>
            </a:r>
            <a:r>
              <a:rPr lang="en-US" sz="1800" dirty="0" err="1" smtClean="0"/>
              <a:t>C</a:t>
            </a:r>
            <a:r>
              <a:rPr lang="en-US" sz="1800" baseline="-25000" dirty="0" err="1" smtClean="0"/>
              <a:t>sourcing</a:t>
            </a:r>
            <a:r>
              <a:rPr lang="en-US" sz="1800" dirty="0" smtClean="0"/>
              <a:t> + $21.4</a:t>
            </a:r>
          </a:p>
          <a:p>
            <a:pPr marL="914400" lvl="1" indent="-457200" eaLnBrk="1" hangingPunct="1">
              <a:buFont typeface="Wingdings" pitchFamily="2" charset="2"/>
              <a:buChar char="Ø"/>
            </a:pPr>
            <a:r>
              <a:rPr lang="en-US" sz="1600" dirty="0" smtClean="0"/>
              <a:t>Suggestion for improvement: price </a:t>
            </a:r>
            <a:r>
              <a:rPr lang="en-US" sz="1600" dirty="0" err="1" smtClean="0"/>
              <a:t>QoS</a:t>
            </a:r>
            <a:r>
              <a:rPr lang="en-US" sz="1600" dirty="0" smtClean="0"/>
              <a:t> to the customer and hope </a:t>
            </a:r>
            <a:r>
              <a:rPr lang="en-US" sz="1600" dirty="0" err="1" smtClean="0">
                <a:latin typeface="Symbol" pitchFamily="18" charset="2"/>
              </a:rPr>
              <a:t>D</a:t>
            </a:r>
            <a:r>
              <a:rPr lang="en-US" sz="1600" dirty="0" err="1" smtClean="0"/>
              <a:t>C</a:t>
            </a:r>
            <a:r>
              <a:rPr lang="en-US" sz="1600" baseline="-25000" dirty="0" err="1" smtClean="0"/>
              <a:t>sourcing</a:t>
            </a:r>
            <a:r>
              <a:rPr lang="en-US" sz="1600" dirty="0" smtClean="0"/>
              <a:t> = 0 so:</a:t>
            </a:r>
          </a:p>
          <a:p>
            <a:pPr marL="914400" lvl="1" indent="-457200" eaLnBrk="1" hangingPunct="1">
              <a:buFont typeface="Wingdings" pitchFamily="2" charset="2"/>
              <a:buChar char="Ø"/>
            </a:pPr>
            <a:r>
              <a:rPr lang="en-US" sz="1600" dirty="0" err="1" smtClean="0">
                <a:latin typeface="Symbol" pitchFamily="18" charset="2"/>
              </a:rPr>
              <a:t>D</a:t>
            </a:r>
            <a:r>
              <a:rPr lang="en-US" sz="1600" dirty="0" err="1" smtClean="0"/>
              <a:t>C</a:t>
            </a:r>
            <a:r>
              <a:rPr lang="en-US" sz="1600" baseline="-25000" dirty="0" err="1" smtClean="0"/>
              <a:t>stores</a:t>
            </a:r>
            <a:r>
              <a:rPr lang="en-US" sz="1600" dirty="0" smtClean="0"/>
              <a:t> + delivery fee </a:t>
            </a:r>
            <a:r>
              <a:rPr lang="en-US" sz="1600" dirty="0" smtClean="0">
                <a:cs typeface="Times New Roman" pitchFamily="18" charset="0"/>
              </a:rPr>
              <a:t>≥ $21.4</a:t>
            </a:r>
            <a:endParaRPr lang="en-US" sz="1600" dirty="0" smtClean="0"/>
          </a:p>
          <a:p>
            <a:pPr marL="533400" indent="-533400" eaLnBrk="1" hangingPunct="1">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eaLnBrk="1" hangingPunct="1"/>
            <a:r>
              <a:rPr lang="en-US" smtClean="0"/>
              <a:t>Profitability of mass-customized service: estimating Peapod’s profit per average order</a:t>
            </a:r>
          </a:p>
        </p:txBody>
      </p:sp>
      <p:sp>
        <p:nvSpPr>
          <p:cNvPr id="51203" name="Rectangle 1028"/>
          <p:cNvSpPr>
            <a:spLocks noGrp="1" noChangeArrowheads="1"/>
          </p:cNvSpPr>
          <p:nvPr>
            <p:ph type="body" idx="1"/>
          </p:nvPr>
        </p:nvSpPr>
        <p:spPr>
          <a:xfrm>
            <a:off x="455613" y="5641975"/>
            <a:ext cx="8229600" cy="854075"/>
          </a:xfrm>
        </p:spPr>
        <p:txBody>
          <a:bodyPr/>
          <a:lstStyle/>
          <a:p>
            <a:pPr eaLnBrk="1" hangingPunct="1">
              <a:buFont typeface="Wingdings" pitchFamily="2" charset="2"/>
              <a:buChar char="Ø"/>
            </a:pPr>
            <a:r>
              <a:rPr lang="en-US" smtClean="0"/>
              <a:t>Path to Profitability: How Improve Productivity and Profit Flows?</a:t>
            </a:r>
          </a:p>
        </p:txBody>
      </p:sp>
      <p:pic>
        <p:nvPicPr>
          <p:cNvPr id="51204" name="Picture 1333"/>
          <p:cNvPicPr>
            <a:picLocks noChangeAspect="1" noChangeArrowheads="1"/>
          </p:cNvPicPr>
          <p:nvPr/>
        </p:nvPicPr>
        <p:blipFill>
          <a:blip r:embed="rId3" cstate="print"/>
          <a:srcRect/>
          <a:stretch>
            <a:fillRect/>
          </a:stretch>
        </p:blipFill>
        <p:spPr bwMode="auto">
          <a:xfrm>
            <a:off x="839788" y="1454150"/>
            <a:ext cx="7464425" cy="3949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a:t>
            </a:r>
            <a:r>
              <a:rPr lang="en-US" dirty="0" smtClean="0"/>
              <a:t>External View &amp; Operations Forensics (</a:t>
            </a:r>
            <a:r>
              <a:rPr lang="en-US" i="1" dirty="0" smtClean="0"/>
              <a:t>Peapod</a:t>
            </a:r>
            <a:r>
              <a:rPr lang="en-US" dirty="0" smtClean="0"/>
              <a:t>)</a:t>
            </a:r>
            <a:endParaRPr lang="en-US" i="1" dirty="0" smtClean="0"/>
          </a:p>
        </p:txBody>
      </p:sp>
      <p:sp>
        <p:nvSpPr>
          <p:cNvPr id="52227" name="Rectangle 3"/>
          <p:cNvSpPr>
            <a:spLocks noGrp="1" noChangeArrowheads="1"/>
          </p:cNvSpPr>
          <p:nvPr>
            <p:ph type="body" idx="1"/>
          </p:nvPr>
        </p:nvSpPr>
        <p:spPr>
          <a:xfrm>
            <a:off x="0" y="1081088"/>
            <a:ext cx="9077325" cy="5494337"/>
          </a:xfrm>
        </p:spPr>
        <p:txBody>
          <a:bodyPr/>
          <a:lstStyle/>
          <a:p>
            <a:pPr eaLnBrk="1" hangingPunct="1">
              <a:lnSpc>
                <a:spcPct val="80000"/>
              </a:lnSpc>
            </a:pPr>
            <a:r>
              <a:rPr lang="en-US" sz="1800" b="1" dirty="0" smtClean="0"/>
              <a:t>Due diligence</a:t>
            </a:r>
            <a:r>
              <a:rPr lang="en-US" sz="1800" dirty="0" smtClean="0"/>
              <a:t> includes </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Get information and verify information obtained,</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Identify key performance drivers</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Develop a plan to enhance the value of the company,</a:t>
            </a:r>
          </a:p>
          <a:p>
            <a:pPr marL="673100" lvl="1" indent="-273050">
              <a:spcBef>
                <a:spcPts val="425"/>
              </a:spcBef>
              <a:buClr>
                <a:srgbClr val="D16349"/>
              </a:buClr>
              <a:buFont typeface="Wingdings 2" pitchFamily="18" charset="2"/>
              <a:buChar char="•"/>
            </a:pPr>
            <a:r>
              <a:rPr lang="en-US" sz="1600" dirty="0" smtClean="0">
                <a:ea typeface="Georgia" pitchFamily="18" charset="0"/>
                <a:cs typeface="Georgia" pitchFamily="18" charset="0"/>
                <a:sym typeface="Georgia" pitchFamily="18" charset="0"/>
              </a:rPr>
              <a:t>Make actionable decisions</a:t>
            </a:r>
            <a:endParaRPr lang="en-US" sz="1600" dirty="0" smtClean="0"/>
          </a:p>
          <a:p>
            <a:pPr eaLnBrk="1" hangingPunct="1">
              <a:lnSpc>
                <a:spcPct val="80000"/>
              </a:lnSpc>
            </a:pPr>
            <a:endParaRPr lang="en-US" sz="1800" dirty="0" smtClean="0"/>
          </a:p>
          <a:p>
            <a:pPr eaLnBrk="1" hangingPunct="1">
              <a:lnSpc>
                <a:spcPct val="80000"/>
              </a:lnSpc>
            </a:pPr>
            <a:r>
              <a:rPr lang="en-US" sz="1800" dirty="0" smtClean="0"/>
              <a:t>Financial statements provide first sanity check and can reveal insights</a:t>
            </a:r>
          </a:p>
          <a:p>
            <a:pPr eaLnBrk="1" hangingPunct="1">
              <a:lnSpc>
                <a:spcPct val="80000"/>
              </a:lnSpc>
            </a:pPr>
            <a:endParaRPr lang="en-US" sz="1800" dirty="0" smtClean="0"/>
          </a:p>
          <a:p>
            <a:pPr eaLnBrk="1" hangingPunct="1">
              <a:lnSpc>
                <a:spcPct val="80000"/>
              </a:lnSpc>
            </a:pPr>
            <a:r>
              <a:rPr lang="en-US" sz="1800" dirty="0" smtClean="0"/>
              <a:t>Operations forensics as approximate evaluation of assets and processes</a:t>
            </a:r>
          </a:p>
          <a:p>
            <a:pPr lvl="1" eaLnBrk="1" hangingPunct="1">
              <a:lnSpc>
                <a:spcPct val="80000"/>
              </a:lnSpc>
            </a:pPr>
            <a:r>
              <a:rPr lang="en-US" sz="1800" dirty="0" smtClean="0"/>
              <a:t>Even intuitive estimates </a:t>
            </a:r>
            <a:r>
              <a:rPr lang="en-US" sz="1800" dirty="0" smtClean="0"/>
              <a:t>can go </a:t>
            </a:r>
            <a:r>
              <a:rPr lang="en-US" sz="1800" dirty="0" smtClean="0"/>
              <a:t>a long way for </a:t>
            </a:r>
            <a:r>
              <a:rPr lang="en-US" sz="1800" dirty="0" smtClean="0"/>
              <a:t>valuation</a:t>
            </a:r>
          </a:p>
          <a:p>
            <a:pPr lvl="1" eaLnBrk="1" hangingPunct="1">
              <a:lnSpc>
                <a:spcPct val="80000"/>
              </a:lnSpc>
            </a:pPr>
            <a:r>
              <a:rPr lang="en-US" sz="1800" dirty="0" smtClean="0"/>
              <a:t>Linking finance &amp; operations </a:t>
            </a:r>
            <a:r>
              <a:rPr lang="en-US" sz="1800" dirty="0" smtClean="0"/>
              <a:t>reveals drivers and </a:t>
            </a:r>
            <a:r>
              <a:rPr lang="en-US" sz="1800" dirty="0" smtClean="0"/>
              <a:t>suggests path to profitability &amp; milestones (metrics to monitor)</a:t>
            </a:r>
          </a:p>
          <a:p>
            <a:pPr lvl="1" eaLnBrk="1" hangingPunct="1">
              <a:lnSpc>
                <a:spcPct val="80000"/>
              </a:lnSpc>
            </a:pPr>
            <a:endParaRPr lang="en-US" sz="1800" dirty="0" smtClean="0"/>
          </a:p>
          <a:p>
            <a:pPr eaLnBrk="1" hangingPunct="1">
              <a:lnSpc>
                <a:spcPct val="80000"/>
              </a:lnSpc>
            </a:pPr>
            <a:r>
              <a:rPr lang="en-US" sz="1800" b="1" dirty="0" smtClean="0"/>
              <a:t>Cost-to-serve analysis</a:t>
            </a:r>
            <a:r>
              <a:rPr lang="en-US" sz="1800" dirty="0" smtClean="0"/>
              <a:t>:</a:t>
            </a:r>
            <a:endParaRPr lang="en-US" sz="1800" dirty="0" smtClean="0"/>
          </a:p>
          <a:p>
            <a:pPr lvl="1" eaLnBrk="1" hangingPunct="1">
              <a:lnSpc>
                <a:spcPct val="80000"/>
              </a:lnSpc>
            </a:pPr>
            <a:r>
              <a:rPr lang="en-US" sz="1600" dirty="0" smtClean="0"/>
              <a:t>Compare with what is known and only study differential processes</a:t>
            </a:r>
          </a:p>
          <a:p>
            <a:pPr lvl="1" eaLnBrk="1" hangingPunct="1">
              <a:lnSpc>
                <a:spcPct val="80000"/>
              </a:lnSpc>
            </a:pPr>
            <a:r>
              <a:rPr lang="en-US" sz="1600" dirty="0" smtClean="0"/>
              <a:t>Estimate cost to fill an order by breaking up the differential processes and estimating key productivity drivers (P&amp;PPH, SPH, etc</a:t>
            </a:r>
            <a:r>
              <a:rPr lang="en-US" sz="1600" dirty="0" smtClean="0"/>
              <a:t>.)</a:t>
            </a:r>
            <a:endParaRPr lang="en-US" sz="1600" dirty="0" smtClean="0"/>
          </a:p>
          <a:p>
            <a:pPr lvl="1" eaLnBrk="1" hangingPunct="1">
              <a:lnSpc>
                <a:spcPct val="80000"/>
              </a:lnSpc>
            </a:pPr>
            <a:r>
              <a:rPr lang="en-US" sz="1600" dirty="0" smtClean="0"/>
              <a:t>Insights</a:t>
            </a:r>
            <a:r>
              <a:rPr lang="en-US" sz="1600" dirty="0" smtClean="0"/>
              <a:t>: Competition must be on convenience or some other form of value added because negligible opportunity to compete on cost (except perhaps for specialized low volume items)</a:t>
            </a:r>
          </a:p>
          <a:p>
            <a:pPr lvl="2" eaLnBrk="1" hangingPunct="1">
              <a:lnSpc>
                <a:spcPct val="80000"/>
              </a:lnSpc>
              <a:buClr>
                <a:srgbClr val="FF0000"/>
              </a:buClr>
              <a:buFont typeface="Wingdings" pitchFamily="2" charset="2"/>
              <a:buChar char="Ø"/>
            </a:pPr>
            <a:r>
              <a:rPr lang="en-US" sz="1400" dirty="0" smtClean="0"/>
              <a:t>Must extract value from a clear </a:t>
            </a:r>
            <a:r>
              <a:rPr lang="en-US" sz="1400" i="1" dirty="0" smtClean="0"/>
              <a:t>position </a:t>
            </a:r>
            <a:r>
              <a:rPr lang="en-US" sz="1400" dirty="0" smtClean="0"/>
              <a:t>on the speed v. selection (</a:t>
            </a:r>
            <a:r>
              <a:rPr lang="en-US" sz="1400" i="1" dirty="0" smtClean="0"/>
              <a:t>T-V</a:t>
            </a:r>
            <a:r>
              <a:rPr lang="en-US" sz="1400" dirty="0" smtClean="0"/>
              <a:t>)</a:t>
            </a:r>
            <a:r>
              <a:rPr lang="en-US" sz="1400" i="1" dirty="0" smtClean="0"/>
              <a:t> </a:t>
            </a:r>
            <a:r>
              <a:rPr lang="en-US" sz="1400" dirty="0" smtClean="0"/>
              <a:t>trade-off</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ctrTitle"/>
          </p:nvPr>
        </p:nvSpPr>
        <p:spPr>
          <a:noFill/>
        </p:spPr>
        <p:txBody>
          <a:bodyPr/>
          <a:lstStyle/>
          <a:p>
            <a:r>
              <a:rPr lang="en-US" smtClean="0"/>
              <a:t>Extra Slides</a:t>
            </a:r>
          </a:p>
        </p:txBody>
      </p:sp>
      <p:sp>
        <p:nvSpPr>
          <p:cNvPr id="53251" name="Subtitle 5"/>
          <p:cNvSpPr>
            <a:spLocks noGrp="1"/>
          </p:cNvSpPr>
          <p:nvPr>
            <p:ph type="subTitle" idx="1"/>
          </p:nvPr>
        </p:nvSpPr>
        <p:spPr/>
        <p:txBody>
          <a:bodyPr/>
          <a:lstStyle/>
          <a:p>
            <a:r>
              <a:rPr lang="en-US" smtClean="0"/>
              <a:t>After this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US" smtClean="0"/>
              <a:t>Is mass customized grocery service viable?</a:t>
            </a:r>
          </a:p>
        </p:txBody>
      </p:sp>
      <p:pic>
        <p:nvPicPr>
          <p:cNvPr id="54275" name="Picture 3" descr="icenter"/>
          <p:cNvPicPr>
            <a:picLocks noChangeAspect="1" noChangeArrowheads="1"/>
          </p:cNvPicPr>
          <p:nvPr/>
        </p:nvPicPr>
        <p:blipFill>
          <a:blip r:embed="rId3" cstate="print"/>
          <a:srcRect/>
          <a:stretch>
            <a:fillRect/>
          </a:stretch>
        </p:blipFill>
        <p:spPr bwMode="auto">
          <a:xfrm>
            <a:off x="3352800" y="1006475"/>
            <a:ext cx="5372100" cy="2857500"/>
          </a:xfrm>
          <a:prstGeom prst="rect">
            <a:avLst/>
          </a:prstGeom>
          <a:noFill/>
          <a:ln w="9525">
            <a:noFill/>
            <a:miter lim="800000"/>
            <a:headEnd/>
            <a:tailEnd/>
          </a:ln>
        </p:spPr>
      </p:pic>
      <p:pic>
        <p:nvPicPr>
          <p:cNvPr id="54276" name="Picture 4" descr="icenter"/>
          <p:cNvPicPr>
            <a:picLocks noChangeAspect="1" noChangeArrowheads="1"/>
          </p:cNvPicPr>
          <p:nvPr/>
        </p:nvPicPr>
        <p:blipFill>
          <a:blip r:embed="rId4" cstate="print"/>
          <a:srcRect/>
          <a:stretch>
            <a:fillRect/>
          </a:stretch>
        </p:blipFill>
        <p:spPr bwMode="auto">
          <a:xfrm>
            <a:off x="3352800" y="3651250"/>
            <a:ext cx="5372100" cy="2857500"/>
          </a:xfrm>
          <a:prstGeom prst="rect">
            <a:avLst/>
          </a:prstGeom>
          <a:noFill/>
          <a:ln w="9525">
            <a:noFill/>
            <a:miter lim="800000"/>
            <a:headEnd/>
            <a:tailEnd/>
          </a:ln>
        </p:spPr>
      </p:pic>
      <p:pic>
        <p:nvPicPr>
          <p:cNvPr id="54277" name="Picture 5"/>
          <p:cNvPicPr>
            <a:picLocks noChangeAspect="1" noChangeArrowheads="1"/>
          </p:cNvPicPr>
          <p:nvPr/>
        </p:nvPicPr>
        <p:blipFill>
          <a:blip r:embed="rId5" cstate="print"/>
          <a:srcRect/>
          <a:stretch>
            <a:fillRect/>
          </a:stretch>
        </p:blipFill>
        <p:spPr bwMode="auto">
          <a:xfrm>
            <a:off x="1398588" y="2054225"/>
            <a:ext cx="1876425" cy="371475"/>
          </a:xfrm>
          <a:prstGeom prst="rect">
            <a:avLst/>
          </a:prstGeom>
          <a:noFill/>
          <a:ln w="9525">
            <a:noFill/>
            <a:miter lim="800000"/>
            <a:headEnd/>
            <a:tailEnd/>
          </a:ln>
        </p:spPr>
      </p:pic>
      <p:pic>
        <p:nvPicPr>
          <p:cNvPr id="54278" name="Picture 8" descr="WebvanLogo"/>
          <p:cNvPicPr>
            <a:picLocks noChangeAspect="1" noChangeArrowheads="1"/>
          </p:cNvPicPr>
          <p:nvPr/>
        </p:nvPicPr>
        <p:blipFill>
          <a:blip r:embed="rId6" cstate="print"/>
          <a:srcRect/>
          <a:stretch>
            <a:fillRect/>
          </a:stretch>
        </p:blipFill>
        <p:spPr bwMode="auto">
          <a:xfrm>
            <a:off x="1427163" y="4443413"/>
            <a:ext cx="123825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54" name="Group 46"/>
          <p:cNvGrpSpPr>
            <a:grpSpLocks/>
          </p:cNvGrpSpPr>
          <p:nvPr/>
        </p:nvGrpSpPr>
        <p:grpSpPr bwMode="auto">
          <a:xfrm>
            <a:off x="304800" y="152400"/>
            <a:ext cx="8605838" cy="3124200"/>
            <a:chOff x="192" y="96"/>
            <a:chExt cx="5421" cy="1968"/>
          </a:xfrm>
        </p:grpSpPr>
        <p:grpSp>
          <p:nvGrpSpPr>
            <p:cNvPr id="2070" name="Group 2"/>
            <p:cNvGrpSpPr>
              <a:grpSpLocks/>
            </p:cNvGrpSpPr>
            <p:nvPr/>
          </p:nvGrpSpPr>
          <p:grpSpPr bwMode="auto">
            <a:xfrm>
              <a:off x="192" y="96"/>
              <a:ext cx="5328" cy="1968"/>
              <a:chOff x="192" y="96"/>
              <a:chExt cx="5328" cy="1968"/>
            </a:xfrm>
          </p:grpSpPr>
          <p:sp>
            <p:nvSpPr>
              <p:cNvPr id="2078" name="Rectangle 3"/>
              <p:cNvSpPr>
                <a:spLocks noChangeArrowheads="1"/>
              </p:cNvSpPr>
              <p:nvPr/>
            </p:nvSpPr>
            <p:spPr bwMode="auto">
              <a:xfrm>
                <a:off x="192" y="9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79" name="Oval 4"/>
              <p:cNvSpPr>
                <a:spLocks noChangeAspect="1" noChangeArrowheads="1"/>
              </p:cNvSpPr>
              <p:nvPr/>
            </p:nvSpPr>
            <p:spPr bwMode="auto">
              <a:xfrm>
                <a:off x="3369" y="288"/>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0" name="Oval 5"/>
              <p:cNvSpPr>
                <a:spLocks noChangeAspect="1" noChangeArrowheads="1"/>
              </p:cNvSpPr>
              <p:nvPr/>
            </p:nvSpPr>
            <p:spPr bwMode="auto">
              <a:xfrm>
                <a:off x="3369" y="1056"/>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1" name="Oval 6"/>
              <p:cNvSpPr>
                <a:spLocks noChangeAspect="1" noChangeArrowheads="1"/>
              </p:cNvSpPr>
              <p:nvPr/>
            </p:nvSpPr>
            <p:spPr bwMode="auto">
              <a:xfrm>
                <a:off x="3369" y="1441"/>
                <a:ext cx="346" cy="345"/>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82" name="AutoShape 7"/>
              <p:cNvSpPr>
                <a:spLocks noChangeAspect="1" noChangeArrowheads="1"/>
              </p:cNvSpPr>
              <p:nvPr/>
            </p:nvSpPr>
            <p:spPr bwMode="auto">
              <a:xfrm>
                <a:off x="643" y="543"/>
                <a:ext cx="492" cy="9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0 w 21600"/>
                  <a:gd name="T13" fmla="*/ 5406 h 21600"/>
                  <a:gd name="T14" fmla="*/ 18878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83" name="Text Box 8"/>
              <p:cNvSpPr txBox="1">
                <a:spLocks noChangeAspect="1" noChangeArrowheads="1"/>
              </p:cNvSpPr>
              <p:nvPr/>
            </p:nvSpPr>
            <p:spPr bwMode="auto">
              <a:xfrm>
                <a:off x="1411" y="1780"/>
                <a:ext cx="835" cy="250"/>
              </a:xfrm>
              <a:prstGeom prst="rect">
                <a:avLst/>
              </a:prstGeom>
              <a:noFill/>
              <a:ln w="9525">
                <a:noFill/>
                <a:miter lim="800000"/>
                <a:headEnd/>
                <a:tailEnd/>
              </a:ln>
            </p:spPr>
            <p:txBody>
              <a:bodyPr wrap="none">
                <a:spAutoFit/>
              </a:bodyPr>
              <a:lstStyle/>
              <a:p>
                <a:pPr eaLnBrk="0" hangingPunct="0"/>
                <a:r>
                  <a:rPr lang="en-US" sz="2000"/>
                  <a:t>Warehouse</a:t>
                </a:r>
              </a:p>
            </p:txBody>
          </p:sp>
          <p:sp>
            <p:nvSpPr>
              <p:cNvPr id="2084" name="Oval 9"/>
              <p:cNvSpPr>
                <a:spLocks noChangeAspect="1" noChangeArrowheads="1"/>
              </p:cNvSpPr>
              <p:nvPr/>
            </p:nvSpPr>
            <p:spPr bwMode="auto">
              <a:xfrm>
                <a:off x="1257" y="442"/>
                <a:ext cx="1191" cy="1191"/>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85" name="AutoShape 10"/>
              <p:cNvSpPr>
                <a:spLocks noChangeAspect="1" noChangeArrowheads="1"/>
              </p:cNvSpPr>
              <p:nvPr/>
            </p:nvSpPr>
            <p:spPr bwMode="auto">
              <a:xfrm rot="-829492">
                <a:off x="2525" y="811"/>
                <a:ext cx="764" cy="269"/>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4 w 21600"/>
                  <a:gd name="T13" fmla="*/ 5380 h 21600"/>
                  <a:gd name="T14" fmla="*/ 18886 w 21600"/>
                  <a:gd name="T15" fmla="*/ 1622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graphicFrame>
            <p:nvGraphicFramePr>
              <p:cNvPr id="2053" name="Object 11"/>
              <p:cNvGraphicFramePr>
                <a:graphicFrameLocks noChangeAspect="1"/>
              </p:cNvGraphicFramePr>
              <p:nvPr/>
            </p:nvGraphicFramePr>
            <p:xfrm>
              <a:off x="2346" y="113"/>
              <a:ext cx="1014" cy="655"/>
            </p:xfrm>
            <a:graphic>
              <a:graphicData uri="http://schemas.openxmlformats.org/presentationml/2006/ole">
                <p:oleObj spid="_x0000_s2053" name="Clip" r:id="rId4" imgW="1610640" imgH="1040400" progId="">
                  <p:embed/>
                </p:oleObj>
              </a:graphicData>
            </a:graphic>
          </p:graphicFrame>
        </p:grpSp>
        <p:graphicFrame>
          <p:nvGraphicFramePr>
            <p:cNvPr id="2051" name="Object 17"/>
            <p:cNvGraphicFramePr>
              <a:graphicFrameLocks noChangeAspect="1"/>
            </p:cNvGraphicFramePr>
            <p:nvPr/>
          </p:nvGraphicFramePr>
          <p:xfrm>
            <a:off x="4992" y="1062"/>
            <a:ext cx="621" cy="762"/>
          </p:xfrm>
          <a:graphic>
            <a:graphicData uri="http://schemas.openxmlformats.org/presentationml/2006/ole">
              <p:oleObj spid="_x0000_s2051" name="Clip" r:id="rId5" imgW="3212280" imgH="3935520" progId="">
                <p:embed/>
              </p:oleObj>
            </a:graphicData>
          </a:graphic>
        </p:graphicFrame>
        <p:sp>
          <p:nvSpPr>
            <p:cNvPr id="2071" name="AutoShape 18"/>
            <p:cNvSpPr>
              <a:spLocks noChangeAspect="1" noChangeArrowheads="1"/>
            </p:cNvSpPr>
            <p:nvPr/>
          </p:nvSpPr>
          <p:spPr bwMode="auto">
            <a:xfrm>
              <a:off x="4205" y="634"/>
              <a:ext cx="355" cy="422"/>
            </a:xfrm>
            <a:prstGeom prst="curvedRightArrow">
              <a:avLst>
                <a:gd name="adj1" fmla="val 23775"/>
                <a:gd name="adj2" fmla="val 47549"/>
                <a:gd name="adj3" fmla="val 33333"/>
              </a:avLst>
            </a:prstGeom>
            <a:solidFill>
              <a:srgbClr val="FF0000"/>
            </a:solidFill>
            <a:ln w="9525">
              <a:solidFill>
                <a:schemeClr val="tx1"/>
              </a:solidFill>
              <a:miter lim="800000"/>
              <a:headEnd/>
              <a:tailEnd/>
            </a:ln>
          </p:spPr>
          <p:txBody>
            <a:bodyPr wrap="none" anchor="ctr"/>
            <a:lstStyle/>
            <a:p>
              <a:endParaRPr lang="en-US"/>
            </a:p>
          </p:txBody>
        </p:sp>
        <p:grpSp>
          <p:nvGrpSpPr>
            <p:cNvPr id="2072" name="Group 19"/>
            <p:cNvGrpSpPr>
              <a:grpSpLocks/>
            </p:cNvGrpSpPr>
            <p:nvPr/>
          </p:nvGrpSpPr>
          <p:grpSpPr bwMode="auto">
            <a:xfrm>
              <a:off x="3101" y="672"/>
              <a:ext cx="932" cy="1357"/>
              <a:chOff x="3101" y="672"/>
              <a:chExt cx="932" cy="1357"/>
            </a:xfrm>
          </p:grpSpPr>
          <p:sp>
            <p:nvSpPr>
              <p:cNvPr id="2076" name="Oval 20"/>
              <p:cNvSpPr>
                <a:spLocks noChangeAspect="1" noChangeArrowheads="1"/>
              </p:cNvSpPr>
              <p:nvPr/>
            </p:nvSpPr>
            <p:spPr bwMode="auto">
              <a:xfrm>
                <a:off x="3369" y="672"/>
                <a:ext cx="346" cy="346"/>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2077" name="Text Box 21"/>
              <p:cNvSpPr txBox="1">
                <a:spLocks noChangeAspect="1" noChangeArrowheads="1"/>
              </p:cNvSpPr>
              <p:nvPr/>
            </p:nvSpPr>
            <p:spPr bwMode="auto">
              <a:xfrm>
                <a:off x="3101" y="1779"/>
                <a:ext cx="932" cy="250"/>
              </a:xfrm>
              <a:prstGeom prst="rect">
                <a:avLst/>
              </a:prstGeom>
              <a:noFill/>
              <a:ln w="9525">
                <a:noFill/>
                <a:miter lim="800000"/>
                <a:headEnd/>
                <a:tailEnd/>
              </a:ln>
            </p:spPr>
            <p:txBody>
              <a:bodyPr wrap="none">
                <a:spAutoFit/>
              </a:bodyPr>
              <a:lstStyle/>
              <a:p>
                <a:pPr eaLnBrk="0" hangingPunct="0"/>
                <a:r>
                  <a:rPr lang="en-US" sz="2000"/>
                  <a:t>Supermarket</a:t>
                </a:r>
              </a:p>
            </p:txBody>
          </p:sp>
        </p:grpSp>
        <p:sp>
          <p:nvSpPr>
            <p:cNvPr id="2073" name="Text Box 22"/>
            <p:cNvSpPr txBox="1">
              <a:spLocks noChangeArrowheads="1"/>
            </p:cNvSpPr>
            <p:nvPr/>
          </p:nvSpPr>
          <p:spPr bwMode="auto">
            <a:xfrm>
              <a:off x="240" y="175"/>
              <a:ext cx="825" cy="250"/>
            </a:xfrm>
            <a:prstGeom prst="rect">
              <a:avLst/>
            </a:prstGeom>
            <a:solidFill>
              <a:schemeClr val="bg1"/>
            </a:solidFill>
            <a:ln w="9525">
              <a:noFill/>
              <a:miter lim="800000"/>
              <a:headEnd/>
              <a:tailEnd/>
            </a:ln>
          </p:spPr>
          <p:txBody>
            <a:bodyPr wrap="none">
              <a:spAutoFit/>
            </a:bodyPr>
            <a:lstStyle/>
            <a:p>
              <a:pPr eaLnBrk="0" hangingPunct="0"/>
              <a:r>
                <a:rPr lang="en-US" sz="2000"/>
                <a:t>Traditional</a:t>
              </a:r>
            </a:p>
          </p:txBody>
        </p:sp>
        <p:pic>
          <p:nvPicPr>
            <p:cNvPr id="2074" name="Picture 23" descr="grocerybag"/>
            <p:cNvPicPr>
              <a:picLocks noChangeAspect="1" noChangeArrowheads="1"/>
            </p:cNvPicPr>
            <p:nvPr/>
          </p:nvPicPr>
          <p:blipFill>
            <a:blip r:embed="rId6" cstate="print"/>
            <a:srcRect/>
            <a:stretch>
              <a:fillRect/>
            </a:stretch>
          </p:blipFill>
          <p:spPr bwMode="auto">
            <a:xfrm>
              <a:off x="4608" y="816"/>
              <a:ext cx="480" cy="642"/>
            </a:xfrm>
            <a:prstGeom prst="rect">
              <a:avLst/>
            </a:prstGeom>
            <a:noFill/>
            <a:ln w="9525">
              <a:noFill/>
              <a:miter lim="800000"/>
              <a:headEnd/>
              <a:tailEnd/>
            </a:ln>
          </p:spPr>
        </p:pic>
        <p:pic>
          <p:nvPicPr>
            <p:cNvPr id="2075" name="Picture 24" descr="cart"/>
            <p:cNvPicPr>
              <a:picLocks noChangeAspect="1" noChangeArrowheads="1"/>
            </p:cNvPicPr>
            <p:nvPr/>
          </p:nvPicPr>
          <p:blipFill>
            <a:blip r:embed="rId7" cstate="print"/>
            <a:srcRect/>
            <a:stretch>
              <a:fillRect/>
            </a:stretch>
          </p:blipFill>
          <p:spPr bwMode="auto">
            <a:xfrm>
              <a:off x="3750" y="576"/>
              <a:ext cx="426" cy="528"/>
            </a:xfrm>
            <a:prstGeom prst="rect">
              <a:avLst/>
            </a:prstGeom>
            <a:noFill/>
            <a:ln w="9525">
              <a:noFill/>
              <a:miter lim="800000"/>
              <a:headEnd/>
              <a:tailEnd/>
            </a:ln>
          </p:spPr>
        </p:pic>
        <p:graphicFrame>
          <p:nvGraphicFramePr>
            <p:cNvPr id="2052" name="Object 25"/>
            <p:cNvGraphicFramePr>
              <a:graphicFrameLocks noChangeAspect="1"/>
            </p:cNvGraphicFramePr>
            <p:nvPr/>
          </p:nvGraphicFramePr>
          <p:xfrm>
            <a:off x="4272" y="114"/>
            <a:ext cx="1248" cy="510"/>
          </p:xfrm>
          <a:graphic>
            <a:graphicData uri="http://schemas.openxmlformats.org/presentationml/2006/ole">
              <p:oleObj spid="_x0000_s2052" name="Clip" r:id="rId8" imgW="4582440" imgH="1874160" progId="">
                <p:embed/>
              </p:oleObj>
            </a:graphicData>
          </a:graphic>
        </p:graphicFrame>
      </p:grpSp>
      <p:grpSp>
        <p:nvGrpSpPr>
          <p:cNvPr id="5" name="Group 47"/>
          <p:cNvGrpSpPr>
            <a:grpSpLocks/>
          </p:cNvGrpSpPr>
          <p:nvPr/>
        </p:nvGrpSpPr>
        <p:grpSpPr bwMode="auto">
          <a:xfrm>
            <a:off x="304800" y="3581400"/>
            <a:ext cx="8458200" cy="3124200"/>
            <a:chOff x="192" y="2256"/>
            <a:chExt cx="5328" cy="1968"/>
          </a:xfrm>
        </p:grpSpPr>
        <p:grpSp>
          <p:nvGrpSpPr>
            <p:cNvPr id="2056" name="Group 12"/>
            <p:cNvGrpSpPr>
              <a:grpSpLocks/>
            </p:cNvGrpSpPr>
            <p:nvPr/>
          </p:nvGrpSpPr>
          <p:grpSpPr bwMode="auto">
            <a:xfrm>
              <a:off x="192" y="2256"/>
              <a:ext cx="5328" cy="1968"/>
              <a:chOff x="192" y="2256"/>
              <a:chExt cx="5328" cy="1968"/>
            </a:xfrm>
          </p:grpSpPr>
          <p:sp>
            <p:nvSpPr>
              <p:cNvPr id="2066" name="Rectangle 13"/>
              <p:cNvSpPr>
                <a:spLocks noChangeArrowheads="1"/>
              </p:cNvSpPr>
              <p:nvPr/>
            </p:nvSpPr>
            <p:spPr bwMode="auto">
              <a:xfrm>
                <a:off x="192" y="2256"/>
                <a:ext cx="5328" cy="1968"/>
              </a:xfrm>
              <a:prstGeom prst="rect">
                <a:avLst/>
              </a:prstGeom>
              <a:solidFill>
                <a:srgbClr val="EAEAEA"/>
              </a:solidFill>
              <a:ln w="9525">
                <a:solidFill>
                  <a:schemeClr val="tx1"/>
                </a:solidFill>
                <a:miter lim="800000"/>
                <a:headEnd/>
                <a:tailEnd/>
              </a:ln>
            </p:spPr>
            <p:txBody>
              <a:bodyPr wrap="none" anchor="ctr"/>
              <a:lstStyle/>
              <a:p>
                <a:endParaRPr lang="en-US"/>
              </a:p>
            </p:txBody>
          </p:sp>
          <p:sp>
            <p:nvSpPr>
              <p:cNvPr id="2067" name="Oval 14"/>
              <p:cNvSpPr>
                <a:spLocks noChangeAspect="1" noChangeArrowheads="1"/>
              </p:cNvSpPr>
              <p:nvPr/>
            </p:nvSpPr>
            <p:spPr bwMode="auto">
              <a:xfrm>
                <a:off x="1689" y="3129"/>
                <a:ext cx="346" cy="346"/>
              </a:xfrm>
              <a:prstGeom prst="ellipse">
                <a:avLst/>
              </a:prstGeom>
              <a:solidFill>
                <a:schemeClr val="folHlink"/>
              </a:solidFill>
              <a:ln w="9525">
                <a:solidFill>
                  <a:schemeClr val="tx1"/>
                </a:solidFill>
                <a:round/>
                <a:headEnd/>
                <a:tailEnd/>
              </a:ln>
            </p:spPr>
            <p:txBody>
              <a:bodyPr wrap="none" anchor="ctr"/>
              <a:lstStyle/>
              <a:p>
                <a:endParaRPr lang="en-US"/>
              </a:p>
            </p:txBody>
          </p:sp>
          <p:sp>
            <p:nvSpPr>
              <p:cNvPr id="2068" name="AutoShape 15"/>
              <p:cNvSpPr>
                <a:spLocks noChangeAspect="1" noChangeArrowheads="1"/>
              </p:cNvSpPr>
              <p:nvPr/>
            </p:nvSpPr>
            <p:spPr bwMode="auto">
              <a:xfrm>
                <a:off x="691" y="3168"/>
                <a:ext cx="461" cy="23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4 w 21600"/>
                  <a:gd name="T13" fmla="*/ 5447 h 21600"/>
                  <a:gd name="T14" fmla="*/ 18882 w 21600"/>
                  <a:gd name="T15" fmla="*/ 1624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66FF33"/>
              </a:solidFill>
              <a:ln w="9525">
                <a:solidFill>
                  <a:schemeClr val="tx1"/>
                </a:solidFill>
                <a:miter lim="800000"/>
                <a:headEnd/>
                <a:tailEnd/>
              </a:ln>
            </p:spPr>
            <p:txBody>
              <a:bodyPr wrap="none" anchor="ctr"/>
              <a:lstStyle/>
              <a:p>
                <a:endParaRPr lang="en-US"/>
              </a:p>
            </p:txBody>
          </p:sp>
          <p:sp>
            <p:nvSpPr>
              <p:cNvPr id="2069" name="Text Box 16"/>
              <p:cNvSpPr txBox="1">
                <a:spLocks noChangeAspect="1" noChangeArrowheads="1"/>
              </p:cNvSpPr>
              <p:nvPr/>
            </p:nvSpPr>
            <p:spPr bwMode="auto">
              <a:xfrm>
                <a:off x="1420" y="3929"/>
                <a:ext cx="835" cy="250"/>
              </a:xfrm>
              <a:prstGeom prst="rect">
                <a:avLst/>
              </a:prstGeom>
              <a:noFill/>
              <a:ln w="9525">
                <a:noFill/>
                <a:miter lim="800000"/>
                <a:headEnd/>
                <a:tailEnd/>
              </a:ln>
            </p:spPr>
            <p:txBody>
              <a:bodyPr wrap="none">
                <a:spAutoFit/>
              </a:bodyPr>
              <a:lstStyle/>
              <a:p>
                <a:pPr eaLnBrk="0" hangingPunct="0"/>
                <a:r>
                  <a:rPr lang="en-US" sz="2000"/>
                  <a:t>Warehouse</a:t>
                </a:r>
              </a:p>
            </p:txBody>
          </p:sp>
        </p:grpSp>
        <p:grpSp>
          <p:nvGrpSpPr>
            <p:cNvPr id="2057" name="Group 26"/>
            <p:cNvGrpSpPr>
              <a:grpSpLocks/>
            </p:cNvGrpSpPr>
            <p:nvPr/>
          </p:nvGrpSpPr>
          <p:grpSpPr bwMode="auto">
            <a:xfrm>
              <a:off x="2289" y="2407"/>
              <a:ext cx="2799" cy="1214"/>
              <a:chOff x="2289" y="2407"/>
              <a:chExt cx="2799" cy="1214"/>
            </a:xfrm>
          </p:grpSpPr>
          <p:sp>
            <p:nvSpPr>
              <p:cNvPr id="2063" name="Line 27"/>
              <p:cNvSpPr>
                <a:spLocks noChangeAspect="1" noChangeShapeType="1"/>
              </p:cNvSpPr>
              <p:nvPr/>
            </p:nvSpPr>
            <p:spPr bwMode="auto">
              <a:xfrm>
                <a:off x="2289" y="3308"/>
                <a:ext cx="2165" cy="0"/>
              </a:xfrm>
              <a:prstGeom prst="line">
                <a:avLst/>
              </a:prstGeom>
              <a:noFill/>
              <a:ln w="28575">
                <a:solidFill>
                  <a:srgbClr val="66FF33"/>
                </a:solidFill>
                <a:round/>
                <a:headEnd/>
                <a:tailEnd type="triangle" w="med" len="med"/>
              </a:ln>
            </p:spPr>
            <p:txBody>
              <a:bodyPr wrap="none" anchor="ctr"/>
              <a:lstStyle/>
              <a:p>
                <a:endParaRPr lang="en-US"/>
              </a:p>
            </p:txBody>
          </p:sp>
          <p:pic>
            <p:nvPicPr>
              <p:cNvPr id="2064" name="Picture 28" descr="grocerybag"/>
              <p:cNvPicPr>
                <a:picLocks noChangeAspect="1" noChangeArrowheads="1"/>
              </p:cNvPicPr>
              <p:nvPr/>
            </p:nvPicPr>
            <p:blipFill>
              <a:blip r:embed="rId6" cstate="print"/>
              <a:srcRect/>
              <a:stretch>
                <a:fillRect/>
              </a:stretch>
            </p:blipFill>
            <p:spPr bwMode="auto">
              <a:xfrm>
                <a:off x="4608" y="2979"/>
                <a:ext cx="480" cy="642"/>
              </a:xfrm>
              <a:prstGeom prst="rect">
                <a:avLst/>
              </a:prstGeom>
              <a:noFill/>
              <a:ln w="9525">
                <a:noFill/>
                <a:miter lim="800000"/>
                <a:headEnd/>
                <a:tailEnd/>
              </a:ln>
            </p:spPr>
          </p:pic>
          <p:pic>
            <p:nvPicPr>
              <p:cNvPr id="2065" name="Picture 29" descr="photo_lg_20"/>
              <p:cNvPicPr>
                <a:picLocks noChangeAspect="1" noChangeArrowheads="1"/>
              </p:cNvPicPr>
              <p:nvPr/>
            </p:nvPicPr>
            <p:blipFill>
              <a:blip r:embed="rId9" cstate="print"/>
              <a:srcRect/>
              <a:stretch>
                <a:fillRect/>
              </a:stretch>
            </p:blipFill>
            <p:spPr bwMode="auto">
              <a:xfrm>
                <a:off x="3191" y="2407"/>
                <a:ext cx="1020" cy="846"/>
              </a:xfrm>
              <a:prstGeom prst="rect">
                <a:avLst/>
              </a:prstGeom>
              <a:noFill/>
              <a:ln w="9525">
                <a:noFill/>
                <a:miter lim="800000"/>
                <a:headEnd/>
                <a:tailEnd/>
              </a:ln>
            </p:spPr>
          </p:pic>
        </p:grpSp>
        <p:grpSp>
          <p:nvGrpSpPr>
            <p:cNvPr id="2058" name="Group 30"/>
            <p:cNvGrpSpPr>
              <a:grpSpLocks/>
            </p:cNvGrpSpPr>
            <p:nvPr/>
          </p:nvGrpSpPr>
          <p:grpSpPr bwMode="auto">
            <a:xfrm>
              <a:off x="332" y="2325"/>
              <a:ext cx="5108" cy="1737"/>
              <a:chOff x="332" y="2325"/>
              <a:chExt cx="5108" cy="1737"/>
            </a:xfrm>
          </p:grpSpPr>
          <p:grpSp>
            <p:nvGrpSpPr>
              <p:cNvPr id="2060" name="Group 31"/>
              <p:cNvGrpSpPr>
                <a:grpSpLocks/>
              </p:cNvGrpSpPr>
              <p:nvPr/>
            </p:nvGrpSpPr>
            <p:grpSpPr bwMode="auto">
              <a:xfrm>
                <a:off x="332" y="2325"/>
                <a:ext cx="5108" cy="1527"/>
                <a:chOff x="332" y="2325"/>
                <a:chExt cx="5108" cy="1527"/>
              </a:xfrm>
            </p:grpSpPr>
            <p:graphicFrame>
              <p:nvGraphicFramePr>
                <p:cNvPr id="2050" name="Object 32"/>
                <p:cNvGraphicFramePr>
                  <a:graphicFrameLocks noChangeAspect="1"/>
                </p:cNvGraphicFramePr>
                <p:nvPr/>
              </p:nvGraphicFramePr>
              <p:xfrm>
                <a:off x="5088" y="2784"/>
                <a:ext cx="352" cy="1068"/>
              </p:xfrm>
              <a:graphic>
                <a:graphicData uri="http://schemas.openxmlformats.org/presentationml/2006/ole">
                  <p:oleObj spid="_x0000_s2050" name="Clip" r:id="rId10" imgW="1295640" imgH="3934080" progId="">
                    <p:embed/>
                  </p:oleObj>
                </a:graphicData>
              </a:graphic>
            </p:graphicFrame>
            <p:pic>
              <p:nvPicPr>
                <p:cNvPr id="2062" name="Picture 33" descr="EQX7C"/>
                <p:cNvPicPr>
                  <a:picLocks noChangeAspect="1" noChangeArrowheads="1"/>
                </p:cNvPicPr>
                <p:nvPr/>
              </p:nvPicPr>
              <p:blipFill>
                <a:blip r:embed="rId11" cstate="print"/>
                <a:srcRect/>
                <a:stretch>
                  <a:fillRect/>
                </a:stretch>
              </p:blipFill>
              <p:spPr bwMode="auto">
                <a:xfrm>
                  <a:off x="332" y="2325"/>
                  <a:ext cx="696" cy="204"/>
                </a:xfrm>
                <a:prstGeom prst="rect">
                  <a:avLst/>
                </a:prstGeom>
                <a:noFill/>
                <a:ln w="9525">
                  <a:noFill/>
                  <a:miter lim="800000"/>
                  <a:headEnd/>
                  <a:tailEnd/>
                </a:ln>
              </p:spPr>
            </p:pic>
          </p:grpSp>
          <p:sp>
            <p:nvSpPr>
              <p:cNvPr id="2061" name="Freeform 34"/>
              <p:cNvSpPr>
                <a:spLocks/>
              </p:cNvSpPr>
              <p:nvPr/>
            </p:nvSpPr>
            <p:spPr bwMode="auto">
              <a:xfrm>
                <a:off x="2516" y="3780"/>
                <a:ext cx="2777" cy="282"/>
              </a:xfrm>
              <a:custGeom>
                <a:avLst/>
                <a:gdLst>
                  <a:gd name="T0" fmla="*/ 2777 w 2777"/>
                  <a:gd name="T1" fmla="*/ 0 h 282"/>
                  <a:gd name="T2" fmla="*/ 2777 w 2777"/>
                  <a:gd name="T3" fmla="*/ 282 h 282"/>
                  <a:gd name="T4" fmla="*/ 0 w 2777"/>
                  <a:gd name="T5" fmla="*/ 277 h 282"/>
                  <a:gd name="T6" fmla="*/ 0 60000 65536"/>
                  <a:gd name="T7" fmla="*/ 0 60000 65536"/>
                  <a:gd name="T8" fmla="*/ 0 60000 65536"/>
                  <a:gd name="T9" fmla="*/ 0 w 2777"/>
                  <a:gd name="T10" fmla="*/ 0 h 282"/>
                  <a:gd name="T11" fmla="*/ 2777 w 2777"/>
                  <a:gd name="T12" fmla="*/ 282 h 282"/>
                </a:gdLst>
                <a:ahLst/>
                <a:cxnLst>
                  <a:cxn ang="T6">
                    <a:pos x="T0" y="T1"/>
                  </a:cxn>
                  <a:cxn ang="T7">
                    <a:pos x="T2" y="T3"/>
                  </a:cxn>
                  <a:cxn ang="T8">
                    <a:pos x="T4" y="T5"/>
                  </a:cxn>
                </a:cxnLst>
                <a:rect l="T9" t="T10" r="T11" b="T12"/>
                <a:pathLst>
                  <a:path w="2777" h="282">
                    <a:moveTo>
                      <a:pt x="2777" y="0"/>
                    </a:moveTo>
                    <a:lnTo>
                      <a:pt x="2777" y="282"/>
                    </a:lnTo>
                    <a:lnTo>
                      <a:pt x="0" y="277"/>
                    </a:lnTo>
                  </a:path>
                </a:pathLst>
              </a:custGeom>
              <a:noFill/>
              <a:ln w="9525">
                <a:solidFill>
                  <a:schemeClr val="tx1"/>
                </a:solidFill>
                <a:prstDash val="dash"/>
                <a:round/>
                <a:headEnd/>
                <a:tailEnd type="triangle" w="med" len="med"/>
              </a:ln>
            </p:spPr>
            <p:txBody>
              <a:bodyPr wrap="none">
                <a:spAutoFit/>
              </a:bodyPr>
              <a:lstStyle/>
              <a:p>
                <a:endParaRPr lang="en-US"/>
              </a:p>
            </p:txBody>
          </p:sp>
        </p:grpSp>
        <p:sp>
          <p:nvSpPr>
            <p:cNvPr id="2059" name="AutoShape 45"/>
            <p:cNvSpPr>
              <a:spLocks noChangeArrowheads="1"/>
            </p:cNvSpPr>
            <p:nvPr/>
          </p:nvSpPr>
          <p:spPr bwMode="auto">
            <a:xfrm>
              <a:off x="233" y="3669"/>
              <a:ext cx="1017" cy="531"/>
            </a:xfrm>
            <a:prstGeom prst="wedgeRoundRectCallout">
              <a:avLst>
                <a:gd name="adj1" fmla="val 76551"/>
                <a:gd name="adj2" fmla="val -35875"/>
                <a:gd name="adj3" fmla="val 16667"/>
              </a:avLst>
            </a:prstGeom>
            <a:solidFill>
              <a:srgbClr val="F8F8F8"/>
            </a:solidFill>
            <a:ln w="9525" algn="ctr">
              <a:solidFill>
                <a:schemeClr val="tx1"/>
              </a:solidFill>
              <a:prstDash val="dash"/>
              <a:miter lim="800000"/>
              <a:headEnd/>
              <a:tailEnd/>
            </a:ln>
          </p:spPr>
          <p:txBody>
            <a:bodyPr/>
            <a:lstStyle/>
            <a:p>
              <a:pPr algn="ctr"/>
              <a:r>
                <a:rPr lang="en-US" sz="1400"/>
                <a:t>Similar yet major difference in scale &amp; scope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8" name="Picture 5" descr="Today's Dilbert Comic">
            <a:hlinkClick r:id="rId3"/>
          </p:cNvPr>
          <p:cNvPicPr>
            <a:picLocks noChangeAspect="1" noChangeArrowheads="1"/>
          </p:cNvPicPr>
          <p:nvPr/>
        </p:nvPicPr>
        <p:blipFill>
          <a:blip r:embed="rId4" cstate="print"/>
          <a:srcRect/>
          <a:stretch>
            <a:fillRect/>
          </a:stretch>
        </p:blipFill>
        <p:spPr bwMode="auto">
          <a:xfrm>
            <a:off x="1714500" y="2428875"/>
            <a:ext cx="571500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en-US" smtClean="0"/>
              <a:t>Mass Customization</a:t>
            </a:r>
          </a:p>
        </p:txBody>
      </p:sp>
      <p:sp>
        <p:nvSpPr>
          <p:cNvPr id="56323" name="Freeform 15"/>
          <p:cNvSpPr>
            <a:spLocks/>
          </p:cNvSpPr>
          <p:nvPr/>
        </p:nvSpPr>
        <p:spPr bwMode="auto">
          <a:xfrm>
            <a:off x="835025" y="1949450"/>
            <a:ext cx="6108700"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hlink"/>
          </a:solidFill>
          <a:ln w="28575">
            <a:solidFill>
              <a:schemeClr val="tx2"/>
            </a:solidFill>
            <a:round/>
            <a:headEnd/>
            <a:tailEnd/>
          </a:ln>
        </p:spPr>
        <p:txBody>
          <a:bodyPr wrap="none">
            <a:spAutoFit/>
          </a:bodyPr>
          <a:lstStyle/>
          <a:p>
            <a:endParaRPr lang="en-US"/>
          </a:p>
        </p:txBody>
      </p:sp>
      <p:sp>
        <p:nvSpPr>
          <p:cNvPr id="56324" name="Rectangle 16"/>
          <p:cNvSpPr>
            <a:spLocks noChangeArrowheads="1"/>
          </p:cNvSpPr>
          <p:nvPr/>
        </p:nvSpPr>
        <p:spPr bwMode="auto">
          <a:xfrm>
            <a:off x="2181225" y="2520950"/>
            <a:ext cx="4749800" cy="2146300"/>
          </a:xfrm>
          <a:prstGeom prst="rect">
            <a:avLst/>
          </a:prstGeom>
          <a:solidFill>
            <a:schemeClr val="bg1"/>
          </a:solidFill>
          <a:ln w="9525" algn="ctr">
            <a:solidFill>
              <a:schemeClr val="tx1"/>
            </a:solidFill>
            <a:miter lim="800000"/>
            <a:headEnd/>
            <a:tailEnd/>
          </a:ln>
        </p:spPr>
        <p:txBody>
          <a:bodyPr anchor="ctr">
            <a:spAutoFit/>
          </a:bodyPr>
          <a:lstStyle/>
          <a:p>
            <a:endParaRPr lang="en-US"/>
          </a:p>
        </p:txBody>
      </p:sp>
      <p:sp>
        <p:nvSpPr>
          <p:cNvPr id="56325" name="Line 17"/>
          <p:cNvSpPr>
            <a:spLocks noChangeShapeType="1"/>
          </p:cNvSpPr>
          <p:nvPr/>
        </p:nvSpPr>
        <p:spPr bwMode="auto">
          <a:xfrm>
            <a:off x="4564063" y="1971675"/>
            <a:ext cx="0" cy="2716213"/>
          </a:xfrm>
          <a:prstGeom prst="line">
            <a:avLst/>
          </a:prstGeom>
          <a:noFill/>
          <a:ln w="9525">
            <a:solidFill>
              <a:schemeClr val="tx1"/>
            </a:solidFill>
            <a:round/>
            <a:headEnd/>
            <a:tailEnd/>
          </a:ln>
        </p:spPr>
        <p:txBody>
          <a:bodyPr/>
          <a:lstStyle/>
          <a:p>
            <a:endParaRPr lang="en-US"/>
          </a:p>
        </p:txBody>
      </p:sp>
      <p:sp>
        <p:nvSpPr>
          <p:cNvPr id="56326" name="Line 18"/>
          <p:cNvSpPr>
            <a:spLocks noChangeShapeType="1"/>
          </p:cNvSpPr>
          <p:nvPr/>
        </p:nvSpPr>
        <p:spPr bwMode="auto">
          <a:xfrm>
            <a:off x="842963" y="3592513"/>
            <a:ext cx="6091237" cy="0"/>
          </a:xfrm>
          <a:prstGeom prst="line">
            <a:avLst/>
          </a:prstGeom>
          <a:noFill/>
          <a:ln w="12700">
            <a:solidFill>
              <a:schemeClr val="tx1"/>
            </a:solidFill>
            <a:round/>
            <a:headEnd/>
            <a:tailEnd/>
          </a:ln>
        </p:spPr>
        <p:txBody>
          <a:bodyPr/>
          <a:lstStyle/>
          <a:p>
            <a:endParaRPr lang="en-US"/>
          </a:p>
        </p:txBody>
      </p:sp>
      <p:sp>
        <p:nvSpPr>
          <p:cNvPr id="56327" name="Rectangle 19"/>
          <p:cNvSpPr>
            <a:spLocks noChangeArrowheads="1"/>
          </p:cNvSpPr>
          <p:nvPr/>
        </p:nvSpPr>
        <p:spPr bwMode="auto">
          <a:xfrm>
            <a:off x="906463" y="2670175"/>
            <a:ext cx="97948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Conventional</a:t>
            </a:r>
          </a:p>
          <a:p>
            <a:pPr algn="ctr">
              <a:spcBef>
                <a:spcPct val="20000"/>
              </a:spcBef>
              <a:buSzPct val="90000"/>
              <a:buFont typeface="Wingdings" pitchFamily="2" charset="2"/>
              <a:buNone/>
            </a:pPr>
            <a:r>
              <a:rPr lang="en-US" sz="1600">
                <a:latin typeface="Arial" pitchFamily="34" charset="0"/>
              </a:rPr>
              <a:t>(bricks)</a:t>
            </a:r>
          </a:p>
        </p:txBody>
      </p:sp>
      <p:sp>
        <p:nvSpPr>
          <p:cNvPr id="56328" name="Rectangle 20"/>
          <p:cNvSpPr>
            <a:spLocks noChangeArrowheads="1"/>
          </p:cNvSpPr>
          <p:nvPr/>
        </p:nvSpPr>
        <p:spPr bwMode="auto">
          <a:xfrm>
            <a:off x="906463" y="3898900"/>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Internet</a:t>
            </a:r>
          </a:p>
          <a:p>
            <a:pPr algn="ctr">
              <a:spcBef>
                <a:spcPct val="20000"/>
              </a:spcBef>
              <a:buSzPct val="90000"/>
              <a:buFont typeface="Wingdings" pitchFamily="2" charset="2"/>
              <a:buNone/>
            </a:pPr>
            <a:r>
              <a:rPr lang="en-US" sz="1600">
                <a:latin typeface="Arial" pitchFamily="34" charset="0"/>
              </a:rPr>
              <a:t>(clicks)</a:t>
            </a:r>
          </a:p>
        </p:txBody>
      </p:sp>
      <p:sp>
        <p:nvSpPr>
          <p:cNvPr id="56329" name="Rectangle 21"/>
          <p:cNvSpPr>
            <a:spLocks noChangeArrowheads="1"/>
          </p:cNvSpPr>
          <p:nvPr/>
        </p:nvSpPr>
        <p:spPr bwMode="auto">
          <a:xfrm>
            <a:off x="2379663" y="2076450"/>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Goods</a:t>
            </a:r>
          </a:p>
        </p:txBody>
      </p:sp>
      <p:sp>
        <p:nvSpPr>
          <p:cNvPr id="56330" name="Rectangle 22"/>
          <p:cNvSpPr>
            <a:spLocks noChangeArrowheads="1"/>
          </p:cNvSpPr>
          <p:nvPr/>
        </p:nvSpPr>
        <p:spPr bwMode="auto">
          <a:xfrm>
            <a:off x="5237163" y="2076450"/>
            <a:ext cx="12525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1">
                <a:latin typeface="Arial" pitchFamily="34" charset="0"/>
              </a:rPr>
              <a:t>Services</a:t>
            </a:r>
          </a:p>
        </p:txBody>
      </p:sp>
      <p:sp>
        <p:nvSpPr>
          <p:cNvPr id="56331" name="Text Box 23"/>
          <p:cNvSpPr txBox="1">
            <a:spLocks noChangeArrowheads="1"/>
          </p:cNvSpPr>
          <p:nvPr/>
        </p:nvSpPr>
        <p:spPr bwMode="auto">
          <a:xfrm rot="10800000" flipH="1">
            <a:off x="350838" y="3178175"/>
            <a:ext cx="428625" cy="846138"/>
          </a:xfrm>
          <a:prstGeom prst="rect">
            <a:avLst/>
          </a:prstGeom>
          <a:noFill/>
          <a:ln w="9525" algn="ctr">
            <a:noFill/>
            <a:prstDash val="dash"/>
            <a:miter lim="800000"/>
            <a:headEnd/>
            <a:tailEnd/>
          </a:ln>
        </p:spPr>
        <p:txBody>
          <a:bodyPr vert="eaVert" wrap="none">
            <a:spAutoFit/>
          </a:bodyPr>
          <a:lstStyle/>
          <a:p>
            <a:r>
              <a:rPr lang="en-US" sz="1600">
                <a:latin typeface="Arial" pitchFamily="34" charset="0"/>
              </a:rPr>
              <a:t>Channel</a:t>
            </a:r>
          </a:p>
        </p:txBody>
      </p:sp>
      <p:sp>
        <p:nvSpPr>
          <p:cNvPr id="56332" name="Text Box 24"/>
          <p:cNvSpPr txBox="1">
            <a:spLocks noChangeArrowheads="1"/>
          </p:cNvSpPr>
          <p:nvPr/>
        </p:nvSpPr>
        <p:spPr bwMode="auto">
          <a:xfrm>
            <a:off x="4137025" y="1555750"/>
            <a:ext cx="884238"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Product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pic>
        <p:nvPicPr>
          <p:cNvPr id="57347" name="Picture 7"/>
          <p:cNvPicPr>
            <a:picLocks noGrp="1" noChangeAspect="1" noChangeArrowheads="1"/>
          </p:cNvPicPr>
          <p:nvPr>
            <p:ph sz="half" idx="1"/>
          </p:nvPr>
        </p:nvPicPr>
        <p:blipFill>
          <a:blip r:embed="rId4" cstate="print"/>
          <a:srcRect/>
          <a:stretch>
            <a:fillRect/>
          </a:stretch>
        </p:blipFill>
        <p:spPr>
          <a:xfrm>
            <a:off x="609600" y="4090988"/>
            <a:ext cx="5943600" cy="2405062"/>
          </a:xfrm>
          <a:noFill/>
        </p:spPr>
      </p:pic>
      <p:pic>
        <p:nvPicPr>
          <p:cNvPr id="57348" name="Picture 4" descr="Timbuck2"/>
          <p:cNvPicPr>
            <a:picLocks noChangeAspect="1" noChangeArrowheads="1" noCrop="1"/>
          </p:cNvPicPr>
          <p:nvPr/>
        </p:nvPicPr>
        <p:blipFill>
          <a:blip r:embed="rId5" cstate="print"/>
          <a:srcRect/>
          <a:stretch>
            <a:fillRect/>
          </a:stretch>
        </p:blipFill>
        <p:spPr bwMode="auto">
          <a:xfrm>
            <a:off x="-387350" y="1692275"/>
            <a:ext cx="2957513" cy="2295525"/>
          </a:xfrm>
          <a:prstGeom prst="rect">
            <a:avLst/>
          </a:prstGeom>
          <a:noFill/>
          <a:ln w="9525">
            <a:noFill/>
            <a:miter lim="800000"/>
            <a:headEnd/>
            <a:tailEnd/>
          </a:ln>
        </p:spPr>
      </p:pic>
      <p:sp>
        <p:nvSpPr>
          <p:cNvPr id="57349" name="Text Box 5"/>
          <p:cNvSpPr txBox="1">
            <a:spLocks noChangeArrowheads="1"/>
          </p:cNvSpPr>
          <p:nvPr/>
        </p:nvSpPr>
        <p:spPr bwMode="auto">
          <a:xfrm>
            <a:off x="460375" y="1171575"/>
            <a:ext cx="1246188" cy="581025"/>
          </a:xfrm>
          <a:prstGeom prst="rect">
            <a:avLst/>
          </a:prstGeom>
          <a:noFill/>
          <a:ln w="9525">
            <a:noFill/>
            <a:miter lim="800000"/>
            <a:headEnd/>
            <a:tailEnd/>
          </a:ln>
        </p:spPr>
        <p:txBody>
          <a:bodyPr wrap="none">
            <a:spAutoFit/>
          </a:bodyPr>
          <a:lstStyle/>
          <a:p>
            <a:pPr algn="ctr" eaLnBrk="0" hangingPunct="0"/>
            <a:r>
              <a:rPr lang="en-US" sz="1600">
                <a:latin typeface="Arial" pitchFamily="34" charset="0"/>
              </a:rPr>
              <a:t>Messenger </a:t>
            </a:r>
          </a:p>
          <a:p>
            <a:pPr algn="ctr" eaLnBrk="0" hangingPunct="0"/>
            <a:r>
              <a:rPr lang="en-US" sz="1600">
                <a:latin typeface="Arial" pitchFamily="34" charset="0"/>
              </a:rPr>
              <a:t>bag</a:t>
            </a:r>
          </a:p>
        </p:txBody>
      </p:sp>
      <p:sp>
        <p:nvSpPr>
          <p:cNvPr id="57350" name="Text Box 6"/>
          <p:cNvSpPr txBox="1">
            <a:spLocks noChangeArrowheads="1"/>
          </p:cNvSpPr>
          <p:nvPr/>
        </p:nvSpPr>
        <p:spPr bwMode="auto">
          <a:xfrm>
            <a:off x="2046288" y="1895475"/>
            <a:ext cx="862012" cy="581025"/>
          </a:xfrm>
          <a:prstGeom prst="rect">
            <a:avLst/>
          </a:prstGeom>
          <a:noFill/>
          <a:ln w="9525">
            <a:noFill/>
            <a:miter lim="800000"/>
            <a:headEnd/>
            <a:tailEnd/>
          </a:ln>
        </p:spPr>
        <p:txBody>
          <a:bodyPr wrap="none">
            <a:spAutoFit/>
          </a:bodyPr>
          <a:lstStyle/>
          <a:p>
            <a:pPr eaLnBrk="0" hangingPunct="0"/>
            <a:r>
              <a:rPr lang="en-US" sz="1600">
                <a:latin typeface="Arial" pitchFamily="34" charset="0"/>
              </a:rPr>
              <a:t>Laptop </a:t>
            </a:r>
          </a:p>
          <a:p>
            <a:pPr eaLnBrk="0" hangingPunct="0"/>
            <a:r>
              <a:rPr lang="en-US" sz="1600">
                <a:latin typeface="Arial" pitchFamily="34" charset="0"/>
              </a:rPr>
              <a:t>sleeve</a:t>
            </a:r>
          </a:p>
        </p:txBody>
      </p:sp>
      <p:pic>
        <p:nvPicPr>
          <p:cNvPr id="57351" name="Picture 9" descr="streetscene1"/>
          <p:cNvPicPr>
            <a:picLocks noGrp="1" noChangeAspect="1" noChangeArrowheads="1"/>
          </p:cNvPicPr>
          <p:nvPr>
            <p:ph sz="half" idx="2"/>
          </p:nvPr>
        </p:nvPicPr>
        <p:blipFill>
          <a:blip r:embed="rId6" cstate="print"/>
          <a:srcRect/>
          <a:stretch>
            <a:fillRect/>
          </a:stretch>
        </p:blipFill>
        <p:spPr>
          <a:xfrm>
            <a:off x="2773363" y="1406525"/>
            <a:ext cx="3798887" cy="2630488"/>
          </a:xfrm>
          <a:noFill/>
        </p:spPr>
      </p:pic>
      <p:pic>
        <p:nvPicPr>
          <p:cNvPr id="57352" name="Picture 11" descr="thumbnail"/>
          <p:cNvPicPr>
            <a:picLocks noChangeAspect="1" noChangeArrowheads="1"/>
          </p:cNvPicPr>
          <p:nvPr/>
        </p:nvPicPr>
        <p:blipFill>
          <a:blip r:embed="rId7" cstate="print"/>
          <a:srcRect/>
          <a:stretch>
            <a:fillRect/>
          </a:stretch>
        </p:blipFill>
        <p:spPr bwMode="auto">
          <a:xfrm>
            <a:off x="7267575" y="1628775"/>
            <a:ext cx="1352550" cy="4381500"/>
          </a:xfrm>
          <a:prstGeom prst="rect">
            <a:avLst/>
          </a:prstGeom>
          <a:noFill/>
          <a:ln w="9525">
            <a:noFill/>
            <a:miter lim="800000"/>
            <a:headEnd/>
            <a:tailEnd/>
          </a:ln>
        </p:spPr>
      </p:pic>
      <p:pic>
        <p:nvPicPr>
          <p:cNvPr id="57353" name="Picture 12" descr="Surftech Boards"/>
          <p:cNvPicPr>
            <a:picLocks noChangeAspect="1" noChangeArrowheads="1"/>
          </p:cNvPicPr>
          <p:nvPr/>
        </p:nvPicPr>
        <p:blipFill>
          <a:blip r:embed="rId8" cstate="print"/>
          <a:srcRect/>
          <a:stretch>
            <a:fillRect/>
          </a:stretch>
        </p:blipFill>
        <p:spPr bwMode="auto">
          <a:xfrm>
            <a:off x="7353300" y="1314450"/>
            <a:ext cx="1333500" cy="38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have financial statements</a:t>
            </a:r>
            <a:r>
              <a:rPr lang="en-US" dirty="0" smtClean="0"/>
              <a:t>: What </a:t>
            </a:r>
            <a:r>
              <a:rPr lang="en-US" dirty="0" smtClean="0"/>
              <a:t>do we learn about operations</a:t>
            </a:r>
            <a:r>
              <a:rPr lang="en-US" dirty="0" smtClean="0"/>
              <a:t>? </a:t>
            </a:r>
            <a:r>
              <a:rPr lang="en-US" i="1" dirty="0" smtClean="0"/>
              <a:t>Exercise</a:t>
            </a:r>
            <a:endParaRPr lang="en-US" dirty="0"/>
          </a:p>
        </p:txBody>
      </p:sp>
      <p:sp>
        <p:nvSpPr>
          <p:cNvPr id="7" name="Content Placeholder 6"/>
          <p:cNvSpPr>
            <a:spLocks noGrp="1"/>
          </p:cNvSpPr>
          <p:nvPr>
            <p:ph idx="1"/>
          </p:nvPr>
        </p:nvSpPr>
        <p:spPr>
          <a:xfrm>
            <a:off x="0" y="981075"/>
            <a:ext cx="3857625" cy="5648325"/>
          </a:xfrm>
          <a:solidFill>
            <a:schemeClr val="accent2">
              <a:lumMod val="20000"/>
              <a:lumOff val="80000"/>
            </a:schemeClr>
          </a:solidFill>
        </p:spPr>
        <p:txBody>
          <a:bodyPr/>
          <a:lstStyle/>
          <a:p>
            <a:pPr marL="141288" lvl="0" indent="-141288" defTabSz="912813">
              <a:spcBef>
                <a:spcPts val="700"/>
              </a:spcBef>
              <a:buNone/>
              <a:defRPr/>
            </a:pPr>
            <a:r>
              <a:rPr lang="en-US" dirty="0" smtClean="0">
                <a:latin typeface="Georgia" pitchFamily="18" charset="0"/>
                <a:ea typeface="Georgia" pitchFamily="18" charset="0"/>
                <a:cs typeface="Georgia" pitchFamily="18" charset="0"/>
                <a:sym typeface="Georgia" pitchFamily="18" charset="0"/>
              </a:rPr>
              <a:t>Take 10 minutes and deduce which balance sheet is for:</a:t>
            </a:r>
          </a:p>
          <a:p>
            <a:pPr marL="457200" indent="-457200" defTabSz="912813">
              <a:spcBef>
                <a:spcPts val="700"/>
              </a:spcBef>
              <a:buClr>
                <a:srgbClr val="FFFFFF"/>
              </a:buClr>
              <a:defRPr/>
            </a:pPr>
            <a:r>
              <a:rPr lang="en-US" dirty="0" smtClean="0">
                <a:latin typeface="Georgia" pitchFamily="18" charset="0"/>
                <a:ea typeface="Georgia" pitchFamily="18" charset="0"/>
                <a:cs typeface="Georgia" pitchFamily="18" charset="0"/>
                <a:sym typeface="Georgia" pitchFamily="18" charset="0"/>
              </a:rPr>
              <a:t>Grocery chain</a:t>
            </a:r>
          </a:p>
          <a:p>
            <a:pPr marL="457200" indent="-457200" defTabSz="912813">
              <a:spcBef>
                <a:spcPts val="700"/>
              </a:spcBef>
              <a:buClr>
                <a:srgbClr val="FFFFFF"/>
              </a:buClr>
              <a:defRPr/>
            </a:pPr>
            <a:r>
              <a:rPr lang="en-US" dirty="0" smtClean="0">
                <a:latin typeface="Georgia" pitchFamily="18" charset="0"/>
                <a:ea typeface="Georgia" pitchFamily="18" charset="0"/>
                <a:cs typeface="Georgia" pitchFamily="18" charset="0"/>
                <a:sym typeface="Georgia" pitchFamily="18" charset="0"/>
              </a:rPr>
              <a:t>Online computer vendor, to mix of retail  and business customers</a:t>
            </a:r>
          </a:p>
          <a:p>
            <a:pPr marL="457200" indent="-457200" defTabSz="912813">
              <a:spcBef>
                <a:spcPts val="700"/>
              </a:spcBef>
              <a:buClr>
                <a:srgbClr val="FFFFFF"/>
              </a:buClr>
              <a:defRPr/>
            </a:pPr>
            <a:r>
              <a:rPr lang="en-US" dirty="0" smtClean="0">
                <a:latin typeface="Georgia" pitchFamily="18" charset="0"/>
                <a:ea typeface="Georgia" pitchFamily="18" charset="0"/>
                <a:cs typeface="Georgia" pitchFamily="18" charset="0"/>
                <a:sym typeface="Georgia" pitchFamily="18" charset="0"/>
              </a:rPr>
              <a:t>Commercial bank</a:t>
            </a:r>
          </a:p>
          <a:p>
            <a:pPr marL="457200" indent="-457200" defTabSz="912813">
              <a:spcBef>
                <a:spcPts val="700"/>
              </a:spcBef>
              <a:buClr>
                <a:srgbClr val="FFFFFF"/>
              </a:buClr>
              <a:defRPr/>
            </a:pPr>
            <a:r>
              <a:rPr lang="en-US" dirty="0" smtClean="0">
                <a:latin typeface="Georgia" pitchFamily="18" charset="0"/>
                <a:ea typeface="Georgia" pitchFamily="18" charset="0"/>
                <a:cs typeface="Georgia" pitchFamily="18" charset="0"/>
                <a:sym typeface="Georgia" pitchFamily="18" charset="0"/>
              </a:rPr>
              <a:t>Restaurant chain?</a:t>
            </a:r>
          </a:p>
          <a:p>
            <a:endParaRPr lang="en-US" dirty="0"/>
          </a:p>
        </p:txBody>
      </p:sp>
      <p:pic>
        <p:nvPicPr>
          <p:cNvPr id="4" name="Picture 12" descr="image12.png"/>
          <p:cNvPicPr>
            <a:picLocks noChangeAspect="1"/>
          </p:cNvPicPr>
          <p:nvPr/>
        </p:nvPicPr>
        <p:blipFill>
          <a:blip r:embed="rId3" cstate="print"/>
          <a:srcRect/>
          <a:stretch>
            <a:fillRect/>
          </a:stretch>
        </p:blipFill>
        <p:spPr bwMode="auto">
          <a:xfrm>
            <a:off x="3741738" y="515938"/>
            <a:ext cx="5402262" cy="6103937"/>
          </a:xfrm>
          <a:prstGeom prst="rect">
            <a:avLst/>
          </a:prstGeom>
          <a:noFill/>
          <a:ln w="12700">
            <a:noFill/>
            <a:miter lim="0"/>
            <a:headEnd/>
            <a:tailEnd/>
          </a:ln>
        </p:spPr>
      </p:pic>
      <p:sp>
        <p:nvSpPr>
          <p:cNvPr id="8" name="TextBox 7"/>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latin typeface="Albertus Extra Bold" pitchFamily="34" charset="0"/>
              </a:rPr>
              <a:t>Custom v. Mass Customization v. Standard</a:t>
            </a:r>
            <a:r>
              <a:rPr lang="en-US" smtClean="0"/>
              <a:t/>
            </a:r>
            <a:br>
              <a:rPr lang="en-US" smtClean="0"/>
            </a:br>
            <a:r>
              <a:rPr lang="en-US" smtClean="0"/>
              <a:t>	</a:t>
            </a:r>
            <a:r>
              <a:rPr lang="en-US" smtClean="0">
                <a:hlinkClick r:id="rId3"/>
              </a:rPr>
              <a:t>www.Timbuk2.com</a:t>
            </a:r>
            <a:r>
              <a:rPr lang="en-US" smtClean="0"/>
              <a:t>		</a:t>
            </a:r>
          </a:p>
        </p:txBody>
      </p:sp>
      <p:sp>
        <p:nvSpPr>
          <p:cNvPr id="11267" name="Rectangle 3"/>
          <p:cNvSpPr>
            <a:spLocks noGrp="1" noChangeArrowheads="1"/>
          </p:cNvSpPr>
          <p:nvPr>
            <p:ph type="body" idx="1"/>
          </p:nvPr>
        </p:nvSpPr>
        <p:spPr/>
        <p:txBody>
          <a:bodyPr/>
          <a:lstStyle/>
          <a:p>
            <a:pPr marL="381000" indent="-381000" eaLnBrk="1" hangingPunct="1"/>
            <a:r>
              <a:rPr lang="en-US" b="1" smtClean="0"/>
              <a:t>Can I add custom features to a bag I already have?</a:t>
            </a:r>
          </a:p>
          <a:p>
            <a:pPr marL="800100" lvl="1" indent="-342900" eaLnBrk="1" hangingPunct="1"/>
            <a:r>
              <a:rPr lang="en-US" sz="1800" smtClean="0"/>
              <a:t>Sorry, no. The custom features that we offer are sewn into the bag as it's made. To add those items to a finished bag would require complete disassembly, which would take far more time than making a completely new bag.</a:t>
            </a:r>
            <a:endParaRPr lang="en-US" sz="1800" b="1" smtClean="0"/>
          </a:p>
          <a:p>
            <a:pPr marL="381000" indent="-381000" eaLnBrk="1" hangingPunct="1"/>
            <a:r>
              <a:rPr lang="en-US" b="1" smtClean="0"/>
              <a:t>Can I have extra pockets (straps, etc.) sewn into a custom bag?</a:t>
            </a:r>
          </a:p>
          <a:p>
            <a:pPr marL="800100" lvl="1" indent="-342900" eaLnBrk="1" hangingPunct="1">
              <a:buFontTx/>
              <a:buNone/>
            </a:pPr>
            <a:r>
              <a:rPr lang="en-US" sz="1800" smtClean="0"/>
              <a:t>	Again, efficiency requires us to say 'No.' See, our production process (called "Mass Customization") is designed so that we can offer you a </a:t>
            </a:r>
            <a:r>
              <a:rPr lang="en-US" sz="1800" b="1" smtClean="0">
                <a:solidFill>
                  <a:srgbClr val="FF0000"/>
                </a:solidFill>
              </a:rPr>
              <a:t>large variety of specific, predetermined options</a:t>
            </a:r>
            <a:r>
              <a:rPr lang="en-US" sz="1800" smtClean="0"/>
              <a:t> that you can use to customize your bag. To design and produce anything that falls outside these options would easily make the bags cost double or triple their current price. </a:t>
            </a:r>
          </a:p>
          <a:p>
            <a:pPr marL="800100" lvl="1" indent="-342900" eaLnBrk="1" hangingPunct="1"/>
            <a:r>
              <a:rPr lang="en-US" sz="1800" smtClean="0"/>
              <a:t>(until 2004): This is the difference between "custom" and "customization." Anything that falls outside of our predesigned customized features is just plain custom, and we don't do it. Our processes are very efficient. Any pure custom work quickly doubles or triples the time required to produce a bag. </a:t>
            </a:r>
            <a:endParaRPr lang="en-US" sz="1800" b="1" smtClean="0"/>
          </a:p>
          <a:p>
            <a:pPr marL="381000" indent="-381000" eaLnBrk="1" hangingPunct="1"/>
            <a:r>
              <a:rPr lang="en-US" b="1" smtClean="0"/>
              <a:t>Can you make me a bag with 4 or 5 panels instead of just 3?</a:t>
            </a:r>
          </a:p>
          <a:p>
            <a:pPr marL="800100" lvl="1" indent="-342900" eaLnBrk="1" hangingPunct="1"/>
            <a:r>
              <a:rPr lang="en-US" sz="1800" smtClean="0"/>
              <a:t>Hell, no! See previous question. (until 2004)</a:t>
            </a:r>
          </a:p>
          <a:p>
            <a:pPr marL="381000" indent="-381000" eaLnBrk="1" hangingPunct="1"/>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mtClean="0">
                <a:latin typeface="Albertus Extra Bold" pitchFamily="34" charset="0"/>
              </a:rPr>
              <a:t>Mass Customization</a:t>
            </a:r>
            <a:r>
              <a:rPr lang="en-US" smtClean="0"/>
              <a:t/>
            </a:r>
            <a:br>
              <a:rPr lang="en-US" smtClean="0"/>
            </a:br>
            <a:r>
              <a:rPr lang="en-US" smtClean="0"/>
              <a:t>	What is it?</a:t>
            </a:r>
          </a:p>
        </p:txBody>
      </p:sp>
      <p:sp>
        <p:nvSpPr>
          <p:cNvPr id="59395" name="Rectangle 3"/>
          <p:cNvSpPr>
            <a:spLocks noGrp="1" noChangeArrowheads="1"/>
          </p:cNvSpPr>
          <p:nvPr>
            <p:ph type="body" idx="1"/>
          </p:nvPr>
        </p:nvSpPr>
        <p:spPr>
          <a:xfrm>
            <a:off x="455613" y="1114425"/>
            <a:ext cx="8688387" cy="5286375"/>
          </a:xfrm>
        </p:spPr>
        <p:txBody>
          <a:bodyPr/>
          <a:lstStyle/>
          <a:p>
            <a:pPr eaLnBrk="1" hangingPunct="1"/>
            <a:r>
              <a:rPr lang="en-US" smtClean="0"/>
              <a:t>Mass customization is tailoring a product or service to </a:t>
            </a:r>
            <a:r>
              <a:rPr lang="en-US" i="1" smtClean="0"/>
              <a:t>each</a:t>
            </a:r>
            <a:r>
              <a:rPr lang="en-US" smtClean="0"/>
              <a:t> customer’s wishes, but delivering and administering it with a flexible flow process</a:t>
            </a:r>
          </a:p>
          <a:p>
            <a:pPr lvl="1" eaLnBrk="1" hangingPunct="1"/>
            <a:r>
              <a:rPr lang="en-US" sz="1800" smtClean="0"/>
              <a:t>“It’s not mass production that shoppers are looking to escape; it’s mass products.”</a:t>
            </a:r>
          </a:p>
          <a:p>
            <a:pPr lvl="1" eaLnBrk="1" hangingPunct="1"/>
            <a:endParaRPr lang="en-US" sz="1800" smtClean="0"/>
          </a:p>
        </p:txBody>
      </p:sp>
      <p:grpSp>
        <p:nvGrpSpPr>
          <p:cNvPr id="59396" name="Group 4"/>
          <p:cNvGrpSpPr>
            <a:grpSpLocks/>
          </p:cNvGrpSpPr>
          <p:nvPr/>
        </p:nvGrpSpPr>
        <p:grpSpPr bwMode="auto">
          <a:xfrm>
            <a:off x="1655763" y="2419350"/>
            <a:ext cx="5848350" cy="3933825"/>
            <a:chOff x="1541" y="1362"/>
            <a:chExt cx="3684" cy="2478"/>
          </a:xfrm>
        </p:grpSpPr>
        <p:sp>
          <p:nvSpPr>
            <p:cNvPr id="59397" name="Freeform 5"/>
            <p:cNvSpPr>
              <a:spLocks/>
            </p:cNvSpPr>
            <p:nvPr/>
          </p:nvSpPr>
          <p:spPr bwMode="auto">
            <a:xfrm>
              <a:off x="2355" y="1622"/>
              <a:ext cx="2162" cy="1651"/>
            </a:xfrm>
            <a:custGeom>
              <a:avLst/>
              <a:gdLst>
                <a:gd name="T0" fmla="*/ 7 w 2162"/>
                <a:gd name="T1" fmla="*/ 0 h 1651"/>
                <a:gd name="T2" fmla="*/ 555 w 2162"/>
                <a:gd name="T3" fmla="*/ 28 h 1651"/>
                <a:gd name="T4" fmla="*/ 1370 w 2162"/>
                <a:gd name="T5" fmla="*/ 164 h 1651"/>
                <a:gd name="T6" fmla="*/ 1869 w 2162"/>
                <a:gd name="T7" fmla="*/ 586 h 1651"/>
                <a:gd name="T8" fmla="*/ 2119 w 2162"/>
                <a:gd name="T9" fmla="*/ 1392 h 1651"/>
                <a:gd name="T10" fmla="*/ 2142 w 2162"/>
                <a:gd name="T11" fmla="*/ 1651 h 1651"/>
                <a:gd name="T12" fmla="*/ 6 w 2162"/>
                <a:gd name="T13" fmla="*/ 1648 h 1651"/>
                <a:gd name="T14" fmla="*/ 7 w 2162"/>
                <a:gd name="T15" fmla="*/ 0 h 1651"/>
                <a:gd name="T16" fmla="*/ 0 60000 65536"/>
                <a:gd name="T17" fmla="*/ 0 60000 65536"/>
                <a:gd name="T18" fmla="*/ 0 60000 65536"/>
                <a:gd name="T19" fmla="*/ 0 60000 65536"/>
                <a:gd name="T20" fmla="*/ 0 60000 65536"/>
                <a:gd name="T21" fmla="*/ 0 60000 65536"/>
                <a:gd name="T22" fmla="*/ 0 60000 65536"/>
                <a:gd name="T23" fmla="*/ 0 60000 65536"/>
                <a:gd name="T24" fmla="*/ 0 w 2162"/>
                <a:gd name="T25" fmla="*/ 0 h 1651"/>
                <a:gd name="T26" fmla="*/ 2162 w 2162"/>
                <a:gd name="T27" fmla="*/ 1651 h 16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2" h="1651">
                  <a:moveTo>
                    <a:pt x="7" y="0"/>
                  </a:moveTo>
                  <a:cubicBezTo>
                    <a:pt x="276" y="1"/>
                    <a:pt x="327" y="7"/>
                    <a:pt x="555" y="28"/>
                  </a:cubicBezTo>
                  <a:cubicBezTo>
                    <a:pt x="783" y="49"/>
                    <a:pt x="1131" y="89"/>
                    <a:pt x="1370" y="164"/>
                  </a:cubicBezTo>
                  <a:cubicBezTo>
                    <a:pt x="1609" y="239"/>
                    <a:pt x="1760" y="381"/>
                    <a:pt x="1869" y="586"/>
                  </a:cubicBezTo>
                  <a:cubicBezTo>
                    <a:pt x="1978" y="791"/>
                    <a:pt x="2076" y="1198"/>
                    <a:pt x="2119" y="1392"/>
                  </a:cubicBezTo>
                  <a:cubicBezTo>
                    <a:pt x="2162" y="1586"/>
                    <a:pt x="2139" y="1486"/>
                    <a:pt x="2142" y="1651"/>
                  </a:cubicBezTo>
                  <a:cubicBezTo>
                    <a:pt x="1572" y="1648"/>
                    <a:pt x="410" y="1648"/>
                    <a:pt x="6" y="1648"/>
                  </a:cubicBezTo>
                  <a:cubicBezTo>
                    <a:pt x="0" y="1276"/>
                    <a:pt x="7" y="343"/>
                    <a:pt x="7" y="0"/>
                  </a:cubicBezTo>
                  <a:close/>
                </a:path>
              </a:pathLst>
            </a:custGeom>
            <a:solidFill>
              <a:srgbClr val="EAEAEA"/>
            </a:solidFill>
            <a:ln w="9525">
              <a:solidFill>
                <a:schemeClr val="bg2"/>
              </a:solidFill>
              <a:round/>
              <a:headEnd/>
              <a:tailEnd/>
            </a:ln>
          </p:spPr>
          <p:txBody>
            <a:bodyPr wrap="none">
              <a:spAutoFit/>
            </a:bodyPr>
            <a:lstStyle/>
            <a:p>
              <a:endParaRPr lang="en-US"/>
            </a:p>
          </p:txBody>
        </p:sp>
        <p:sp>
          <p:nvSpPr>
            <p:cNvPr id="59398" name="Line 6"/>
            <p:cNvSpPr>
              <a:spLocks noChangeShapeType="1"/>
            </p:cNvSpPr>
            <p:nvPr/>
          </p:nvSpPr>
          <p:spPr bwMode="auto">
            <a:xfrm>
              <a:off x="2359" y="1492"/>
              <a:ext cx="0" cy="1781"/>
            </a:xfrm>
            <a:prstGeom prst="line">
              <a:avLst/>
            </a:prstGeom>
            <a:noFill/>
            <a:ln w="0">
              <a:solidFill>
                <a:schemeClr val="bg2"/>
              </a:solidFill>
              <a:round/>
              <a:headEnd/>
              <a:tailEnd/>
            </a:ln>
          </p:spPr>
          <p:txBody>
            <a:bodyPr/>
            <a:lstStyle/>
            <a:p>
              <a:endParaRPr lang="en-US"/>
            </a:p>
          </p:txBody>
        </p:sp>
        <p:sp>
          <p:nvSpPr>
            <p:cNvPr id="59399" name="Line 7"/>
            <p:cNvSpPr>
              <a:spLocks noChangeShapeType="1"/>
            </p:cNvSpPr>
            <p:nvPr/>
          </p:nvSpPr>
          <p:spPr bwMode="auto">
            <a:xfrm>
              <a:off x="2318" y="3273"/>
              <a:ext cx="41" cy="1"/>
            </a:xfrm>
            <a:prstGeom prst="line">
              <a:avLst/>
            </a:prstGeom>
            <a:noFill/>
            <a:ln w="0">
              <a:solidFill>
                <a:schemeClr val="bg2"/>
              </a:solidFill>
              <a:round/>
              <a:headEnd/>
              <a:tailEnd/>
            </a:ln>
          </p:spPr>
          <p:txBody>
            <a:bodyPr/>
            <a:lstStyle/>
            <a:p>
              <a:endParaRPr lang="en-US"/>
            </a:p>
          </p:txBody>
        </p:sp>
        <p:sp>
          <p:nvSpPr>
            <p:cNvPr id="59400" name="Line 8"/>
            <p:cNvSpPr>
              <a:spLocks noChangeShapeType="1"/>
            </p:cNvSpPr>
            <p:nvPr/>
          </p:nvSpPr>
          <p:spPr bwMode="auto">
            <a:xfrm>
              <a:off x="2318" y="2985"/>
              <a:ext cx="41" cy="1"/>
            </a:xfrm>
            <a:prstGeom prst="line">
              <a:avLst/>
            </a:prstGeom>
            <a:noFill/>
            <a:ln w="0">
              <a:solidFill>
                <a:schemeClr val="bg2"/>
              </a:solidFill>
              <a:round/>
              <a:headEnd/>
              <a:tailEnd/>
            </a:ln>
          </p:spPr>
          <p:txBody>
            <a:bodyPr/>
            <a:lstStyle/>
            <a:p>
              <a:endParaRPr lang="en-US"/>
            </a:p>
          </p:txBody>
        </p:sp>
        <p:sp>
          <p:nvSpPr>
            <p:cNvPr id="59401" name="Line 9"/>
            <p:cNvSpPr>
              <a:spLocks noChangeShapeType="1"/>
            </p:cNvSpPr>
            <p:nvPr/>
          </p:nvSpPr>
          <p:spPr bwMode="auto">
            <a:xfrm>
              <a:off x="2318" y="2683"/>
              <a:ext cx="41" cy="1"/>
            </a:xfrm>
            <a:prstGeom prst="line">
              <a:avLst/>
            </a:prstGeom>
            <a:noFill/>
            <a:ln w="0">
              <a:solidFill>
                <a:schemeClr val="bg2"/>
              </a:solidFill>
              <a:round/>
              <a:headEnd/>
              <a:tailEnd/>
            </a:ln>
          </p:spPr>
          <p:txBody>
            <a:bodyPr/>
            <a:lstStyle/>
            <a:p>
              <a:endParaRPr lang="en-US"/>
            </a:p>
          </p:txBody>
        </p:sp>
        <p:sp>
          <p:nvSpPr>
            <p:cNvPr id="59402" name="Line 10"/>
            <p:cNvSpPr>
              <a:spLocks noChangeShapeType="1"/>
            </p:cNvSpPr>
            <p:nvPr/>
          </p:nvSpPr>
          <p:spPr bwMode="auto">
            <a:xfrm>
              <a:off x="2318" y="2395"/>
              <a:ext cx="41" cy="1"/>
            </a:xfrm>
            <a:prstGeom prst="line">
              <a:avLst/>
            </a:prstGeom>
            <a:noFill/>
            <a:ln w="0">
              <a:solidFill>
                <a:schemeClr val="bg2"/>
              </a:solidFill>
              <a:round/>
              <a:headEnd/>
              <a:tailEnd/>
            </a:ln>
          </p:spPr>
          <p:txBody>
            <a:bodyPr/>
            <a:lstStyle/>
            <a:p>
              <a:endParaRPr lang="en-US"/>
            </a:p>
          </p:txBody>
        </p:sp>
        <p:sp>
          <p:nvSpPr>
            <p:cNvPr id="59403" name="Line 11"/>
            <p:cNvSpPr>
              <a:spLocks noChangeShapeType="1"/>
            </p:cNvSpPr>
            <p:nvPr/>
          </p:nvSpPr>
          <p:spPr bwMode="auto">
            <a:xfrm>
              <a:off x="2318" y="2093"/>
              <a:ext cx="41" cy="1"/>
            </a:xfrm>
            <a:prstGeom prst="line">
              <a:avLst/>
            </a:prstGeom>
            <a:noFill/>
            <a:ln w="0">
              <a:solidFill>
                <a:schemeClr val="bg2"/>
              </a:solidFill>
              <a:round/>
              <a:headEnd/>
              <a:tailEnd/>
            </a:ln>
          </p:spPr>
          <p:txBody>
            <a:bodyPr/>
            <a:lstStyle/>
            <a:p>
              <a:endParaRPr lang="en-US"/>
            </a:p>
          </p:txBody>
        </p:sp>
        <p:sp>
          <p:nvSpPr>
            <p:cNvPr id="59404" name="Line 12"/>
            <p:cNvSpPr>
              <a:spLocks noChangeShapeType="1"/>
            </p:cNvSpPr>
            <p:nvPr/>
          </p:nvSpPr>
          <p:spPr bwMode="auto">
            <a:xfrm>
              <a:off x="2318" y="1805"/>
              <a:ext cx="41" cy="1"/>
            </a:xfrm>
            <a:prstGeom prst="line">
              <a:avLst/>
            </a:prstGeom>
            <a:noFill/>
            <a:ln w="0">
              <a:solidFill>
                <a:schemeClr val="bg2"/>
              </a:solidFill>
              <a:round/>
              <a:headEnd/>
              <a:tailEnd/>
            </a:ln>
          </p:spPr>
          <p:txBody>
            <a:bodyPr/>
            <a:lstStyle/>
            <a:p>
              <a:endParaRPr lang="en-US"/>
            </a:p>
          </p:txBody>
        </p:sp>
        <p:sp>
          <p:nvSpPr>
            <p:cNvPr id="59405" name="Line 13"/>
            <p:cNvSpPr>
              <a:spLocks noChangeShapeType="1"/>
            </p:cNvSpPr>
            <p:nvPr/>
          </p:nvSpPr>
          <p:spPr bwMode="auto">
            <a:xfrm>
              <a:off x="2318" y="1502"/>
              <a:ext cx="41" cy="1"/>
            </a:xfrm>
            <a:prstGeom prst="line">
              <a:avLst/>
            </a:prstGeom>
            <a:noFill/>
            <a:ln w="0">
              <a:solidFill>
                <a:schemeClr val="bg2"/>
              </a:solidFill>
              <a:round/>
              <a:headEnd/>
              <a:tailEnd/>
            </a:ln>
          </p:spPr>
          <p:txBody>
            <a:bodyPr/>
            <a:lstStyle/>
            <a:p>
              <a:endParaRPr lang="en-US"/>
            </a:p>
          </p:txBody>
        </p:sp>
        <p:sp>
          <p:nvSpPr>
            <p:cNvPr id="59406" name="Line 14"/>
            <p:cNvSpPr>
              <a:spLocks noChangeShapeType="1"/>
            </p:cNvSpPr>
            <p:nvPr/>
          </p:nvSpPr>
          <p:spPr bwMode="auto">
            <a:xfrm>
              <a:off x="2359" y="3273"/>
              <a:ext cx="2533" cy="1"/>
            </a:xfrm>
            <a:prstGeom prst="line">
              <a:avLst/>
            </a:prstGeom>
            <a:noFill/>
            <a:ln w="0">
              <a:solidFill>
                <a:schemeClr val="bg2"/>
              </a:solidFill>
              <a:round/>
              <a:headEnd/>
              <a:tailEnd/>
            </a:ln>
          </p:spPr>
          <p:txBody>
            <a:bodyPr/>
            <a:lstStyle/>
            <a:p>
              <a:endParaRPr lang="en-US"/>
            </a:p>
          </p:txBody>
        </p:sp>
        <p:sp>
          <p:nvSpPr>
            <p:cNvPr id="59407" name="Line 15"/>
            <p:cNvSpPr>
              <a:spLocks noChangeShapeType="1"/>
            </p:cNvSpPr>
            <p:nvPr/>
          </p:nvSpPr>
          <p:spPr bwMode="auto">
            <a:xfrm flipV="1">
              <a:off x="2359" y="3273"/>
              <a:ext cx="0" cy="58"/>
            </a:xfrm>
            <a:prstGeom prst="line">
              <a:avLst/>
            </a:prstGeom>
            <a:noFill/>
            <a:ln w="0">
              <a:solidFill>
                <a:schemeClr val="bg2"/>
              </a:solidFill>
              <a:round/>
              <a:headEnd/>
              <a:tailEnd/>
            </a:ln>
          </p:spPr>
          <p:txBody>
            <a:bodyPr/>
            <a:lstStyle/>
            <a:p>
              <a:endParaRPr lang="en-US"/>
            </a:p>
          </p:txBody>
        </p:sp>
        <p:sp>
          <p:nvSpPr>
            <p:cNvPr id="59408" name="Line 16"/>
            <p:cNvSpPr>
              <a:spLocks noChangeShapeType="1"/>
            </p:cNvSpPr>
            <p:nvPr/>
          </p:nvSpPr>
          <p:spPr bwMode="auto">
            <a:xfrm flipV="1">
              <a:off x="2864" y="3273"/>
              <a:ext cx="1" cy="58"/>
            </a:xfrm>
            <a:prstGeom prst="line">
              <a:avLst/>
            </a:prstGeom>
            <a:noFill/>
            <a:ln w="0">
              <a:solidFill>
                <a:schemeClr val="bg2"/>
              </a:solidFill>
              <a:round/>
              <a:headEnd/>
              <a:tailEnd/>
            </a:ln>
          </p:spPr>
          <p:txBody>
            <a:bodyPr/>
            <a:lstStyle/>
            <a:p>
              <a:endParaRPr lang="en-US"/>
            </a:p>
          </p:txBody>
        </p:sp>
        <p:sp>
          <p:nvSpPr>
            <p:cNvPr id="59409" name="Line 17"/>
            <p:cNvSpPr>
              <a:spLocks noChangeShapeType="1"/>
            </p:cNvSpPr>
            <p:nvPr/>
          </p:nvSpPr>
          <p:spPr bwMode="auto">
            <a:xfrm flipV="1">
              <a:off x="3369" y="3273"/>
              <a:ext cx="1" cy="58"/>
            </a:xfrm>
            <a:prstGeom prst="line">
              <a:avLst/>
            </a:prstGeom>
            <a:noFill/>
            <a:ln w="0">
              <a:solidFill>
                <a:schemeClr val="bg2"/>
              </a:solidFill>
              <a:round/>
              <a:headEnd/>
              <a:tailEnd/>
            </a:ln>
          </p:spPr>
          <p:txBody>
            <a:bodyPr/>
            <a:lstStyle/>
            <a:p>
              <a:endParaRPr lang="en-US"/>
            </a:p>
          </p:txBody>
        </p:sp>
        <p:sp>
          <p:nvSpPr>
            <p:cNvPr id="59410" name="Line 18"/>
            <p:cNvSpPr>
              <a:spLocks noChangeShapeType="1"/>
            </p:cNvSpPr>
            <p:nvPr/>
          </p:nvSpPr>
          <p:spPr bwMode="auto">
            <a:xfrm flipV="1">
              <a:off x="3884" y="3273"/>
              <a:ext cx="1" cy="58"/>
            </a:xfrm>
            <a:prstGeom prst="line">
              <a:avLst/>
            </a:prstGeom>
            <a:noFill/>
            <a:ln w="0">
              <a:solidFill>
                <a:schemeClr val="bg2"/>
              </a:solidFill>
              <a:round/>
              <a:headEnd/>
              <a:tailEnd/>
            </a:ln>
          </p:spPr>
          <p:txBody>
            <a:bodyPr/>
            <a:lstStyle/>
            <a:p>
              <a:endParaRPr lang="en-US"/>
            </a:p>
          </p:txBody>
        </p:sp>
        <p:sp>
          <p:nvSpPr>
            <p:cNvPr id="59411" name="Line 19"/>
            <p:cNvSpPr>
              <a:spLocks noChangeShapeType="1"/>
            </p:cNvSpPr>
            <p:nvPr/>
          </p:nvSpPr>
          <p:spPr bwMode="auto">
            <a:xfrm flipV="1">
              <a:off x="4389" y="3273"/>
              <a:ext cx="1" cy="58"/>
            </a:xfrm>
            <a:prstGeom prst="line">
              <a:avLst/>
            </a:prstGeom>
            <a:noFill/>
            <a:ln w="0">
              <a:solidFill>
                <a:schemeClr val="bg2"/>
              </a:solidFill>
              <a:round/>
              <a:headEnd/>
              <a:tailEnd/>
            </a:ln>
          </p:spPr>
          <p:txBody>
            <a:bodyPr/>
            <a:lstStyle/>
            <a:p>
              <a:endParaRPr lang="en-US"/>
            </a:p>
          </p:txBody>
        </p:sp>
        <p:sp>
          <p:nvSpPr>
            <p:cNvPr id="59412" name="Line 20"/>
            <p:cNvSpPr>
              <a:spLocks noChangeShapeType="1"/>
            </p:cNvSpPr>
            <p:nvPr/>
          </p:nvSpPr>
          <p:spPr bwMode="auto">
            <a:xfrm flipV="1">
              <a:off x="4894" y="3273"/>
              <a:ext cx="1" cy="58"/>
            </a:xfrm>
            <a:prstGeom prst="line">
              <a:avLst/>
            </a:prstGeom>
            <a:noFill/>
            <a:ln w="0">
              <a:solidFill>
                <a:schemeClr val="bg2"/>
              </a:solidFill>
              <a:round/>
              <a:headEnd/>
              <a:tailEnd/>
            </a:ln>
          </p:spPr>
          <p:txBody>
            <a:bodyPr/>
            <a:lstStyle/>
            <a:p>
              <a:endParaRPr lang="en-US"/>
            </a:p>
          </p:txBody>
        </p:sp>
        <p:sp>
          <p:nvSpPr>
            <p:cNvPr id="59413" name="Rectangle 21"/>
            <p:cNvSpPr>
              <a:spLocks noChangeArrowheads="1"/>
            </p:cNvSpPr>
            <p:nvPr/>
          </p:nvSpPr>
          <p:spPr bwMode="auto">
            <a:xfrm>
              <a:off x="4420" y="2855"/>
              <a:ext cx="464" cy="303"/>
            </a:xfrm>
            <a:prstGeom prst="rect">
              <a:avLst/>
            </a:prstGeom>
            <a:noFill/>
            <a:ln w="9525">
              <a:noFill/>
              <a:miter lim="800000"/>
              <a:headEnd/>
              <a:tailEnd/>
            </a:ln>
          </p:spPr>
          <p:txBody>
            <a:bodyPr/>
            <a:lstStyle/>
            <a:p>
              <a:endParaRPr lang="en-US"/>
            </a:p>
          </p:txBody>
        </p:sp>
        <p:sp>
          <p:nvSpPr>
            <p:cNvPr id="59414" name="Text Box 22"/>
            <p:cNvSpPr txBox="1">
              <a:spLocks noChangeArrowheads="1"/>
            </p:cNvSpPr>
            <p:nvPr/>
          </p:nvSpPr>
          <p:spPr bwMode="auto">
            <a:xfrm>
              <a:off x="3099" y="3436"/>
              <a:ext cx="1112" cy="404"/>
            </a:xfrm>
            <a:prstGeom prst="rect">
              <a:avLst/>
            </a:prstGeom>
            <a:noFill/>
            <a:ln w="12700">
              <a:noFill/>
              <a:miter lim="800000"/>
              <a:headEnd/>
              <a:tailEnd/>
            </a:ln>
          </p:spPr>
          <p:txBody>
            <a:bodyPr wrap="none">
              <a:spAutoFit/>
            </a:bodyPr>
            <a:lstStyle/>
            <a:p>
              <a:pPr algn="ctr" eaLnBrk="0" hangingPunct="0"/>
              <a:r>
                <a:rPr lang="en-US" sz="1800"/>
                <a:t>Cost efficiency</a:t>
              </a:r>
            </a:p>
            <a:p>
              <a:pPr algn="ctr" eaLnBrk="0" hangingPunct="0"/>
              <a:r>
                <a:rPr lang="en-US" sz="1800"/>
                <a:t>(Supply benefits)</a:t>
              </a:r>
            </a:p>
          </p:txBody>
        </p:sp>
        <p:sp>
          <p:nvSpPr>
            <p:cNvPr id="59415" name="Text Box 23"/>
            <p:cNvSpPr txBox="1">
              <a:spLocks noChangeArrowheads="1"/>
            </p:cNvSpPr>
            <p:nvPr/>
          </p:nvSpPr>
          <p:spPr bwMode="auto">
            <a:xfrm>
              <a:off x="1541" y="2109"/>
              <a:ext cx="798" cy="577"/>
            </a:xfrm>
            <a:prstGeom prst="rect">
              <a:avLst/>
            </a:prstGeom>
            <a:noFill/>
            <a:ln w="12700">
              <a:noFill/>
              <a:miter lim="800000"/>
              <a:headEnd/>
              <a:tailEnd/>
            </a:ln>
          </p:spPr>
          <p:txBody>
            <a:bodyPr>
              <a:spAutoFit/>
            </a:bodyPr>
            <a:lstStyle/>
            <a:p>
              <a:pPr algn="ctr" eaLnBrk="0" hangingPunct="0"/>
              <a:r>
                <a:rPr lang="en-US" sz="1800"/>
                <a:t>Variety</a:t>
              </a:r>
            </a:p>
            <a:p>
              <a:pPr algn="ctr" eaLnBrk="0" hangingPunct="0"/>
              <a:r>
                <a:rPr lang="en-US" sz="1800"/>
                <a:t>(Demand benefits)</a:t>
              </a:r>
            </a:p>
          </p:txBody>
        </p:sp>
        <p:sp>
          <p:nvSpPr>
            <p:cNvPr id="59416" name="Text Box 24"/>
            <p:cNvSpPr txBox="1">
              <a:spLocks noChangeArrowheads="1"/>
            </p:cNvSpPr>
            <p:nvPr/>
          </p:nvSpPr>
          <p:spPr bwMode="auto">
            <a:xfrm>
              <a:off x="1996" y="1539"/>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17" name="Text Box 25"/>
            <p:cNvSpPr txBox="1">
              <a:spLocks noChangeArrowheads="1"/>
            </p:cNvSpPr>
            <p:nvPr/>
          </p:nvSpPr>
          <p:spPr bwMode="auto">
            <a:xfrm>
              <a:off x="4533" y="2958"/>
              <a:ext cx="692"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Standard</a:t>
              </a:r>
            </a:p>
          </p:txBody>
        </p:sp>
        <p:sp>
          <p:nvSpPr>
            <p:cNvPr id="59418" name="Line 26"/>
            <p:cNvSpPr>
              <a:spLocks noChangeShapeType="1"/>
            </p:cNvSpPr>
            <p:nvPr/>
          </p:nvSpPr>
          <p:spPr bwMode="auto">
            <a:xfrm>
              <a:off x="2683" y="1675"/>
              <a:ext cx="1147" cy="208"/>
            </a:xfrm>
            <a:prstGeom prst="line">
              <a:avLst/>
            </a:prstGeom>
            <a:noFill/>
            <a:ln w="38100">
              <a:solidFill>
                <a:schemeClr val="tx1"/>
              </a:solidFill>
              <a:round/>
              <a:headEnd/>
              <a:tailEnd type="triangle" w="med" len="med"/>
            </a:ln>
          </p:spPr>
          <p:txBody>
            <a:bodyPr wrap="none" anchor="ctr"/>
            <a:lstStyle/>
            <a:p>
              <a:endParaRPr lang="en-US"/>
            </a:p>
          </p:txBody>
        </p:sp>
        <p:sp>
          <p:nvSpPr>
            <p:cNvPr id="59419" name="Line 27"/>
            <p:cNvSpPr>
              <a:spLocks noChangeShapeType="1"/>
            </p:cNvSpPr>
            <p:nvPr/>
          </p:nvSpPr>
          <p:spPr bwMode="auto">
            <a:xfrm rot="5400000" flipH="1">
              <a:off x="3726" y="2301"/>
              <a:ext cx="1011" cy="423"/>
            </a:xfrm>
            <a:prstGeom prst="line">
              <a:avLst/>
            </a:prstGeom>
            <a:noFill/>
            <a:ln w="38100">
              <a:solidFill>
                <a:schemeClr val="tx1"/>
              </a:solidFill>
              <a:round/>
              <a:headEnd/>
              <a:tailEnd type="triangle" w="med" len="med"/>
            </a:ln>
          </p:spPr>
          <p:txBody>
            <a:bodyPr wrap="none" anchor="ctr"/>
            <a:lstStyle/>
            <a:p>
              <a:endParaRPr lang="en-US"/>
            </a:p>
          </p:txBody>
        </p:sp>
        <p:sp>
          <p:nvSpPr>
            <p:cNvPr id="59420" name="Text Box 28"/>
            <p:cNvSpPr txBox="1">
              <a:spLocks noChangeArrowheads="1"/>
            </p:cNvSpPr>
            <p:nvPr/>
          </p:nvSpPr>
          <p:spPr bwMode="auto">
            <a:xfrm>
              <a:off x="3998" y="1690"/>
              <a:ext cx="1200"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Mass Customized</a:t>
              </a:r>
            </a:p>
          </p:txBody>
        </p:sp>
        <p:sp>
          <p:nvSpPr>
            <p:cNvPr id="59421" name="Text Box 29"/>
            <p:cNvSpPr txBox="1">
              <a:spLocks noChangeArrowheads="1"/>
            </p:cNvSpPr>
            <p:nvPr/>
          </p:nvSpPr>
          <p:spPr bwMode="auto">
            <a:xfrm>
              <a:off x="2021" y="3031"/>
              <a:ext cx="309"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a:t>
              </a:r>
            </a:p>
          </p:txBody>
        </p:sp>
        <p:sp>
          <p:nvSpPr>
            <p:cNvPr id="59422" name="Text Box 30"/>
            <p:cNvSpPr txBox="1">
              <a:spLocks noChangeArrowheads="1"/>
            </p:cNvSpPr>
            <p:nvPr/>
          </p:nvSpPr>
          <p:spPr bwMode="auto">
            <a:xfrm>
              <a:off x="2439" y="3283"/>
              <a:ext cx="336"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Low </a:t>
              </a:r>
            </a:p>
          </p:txBody>
        </p:sp>
        <p:sp>
          <p:nvSpPr>
            <p:cNvPr id="59423" name="Text Box 31"/>
            <p:cNvSpPr txBox="1">
              <a:spLocks noChangeArrowheads="1"/>
            </p:cNvSpPr>
            <p:nvPr/>
          </p:nvSpPr>
          <p:spPr bwMode="auto">
            <a:xfrm>
              <a:off x="4484" y="3312"/>
              <a:ext cx="330" cy="173"/>
            </a:xfrm>
            <a:prstGeom prst="rect">
              <a:avLst/>
            </a:prstGeom>
            <a:noFill/>
            <a:ln w="12700">
              <a:noFill/>
              <a:miter lim="800000"/>
              <a:headEnd/>
              <a:tailEnd/>
            </a:ln>
          </p:spPr>
          <p:txBody>
            <a:bodyPr wrap="none">
              <a:spAutoFit/>
            </a:bodyPr>
            <a:lstStyle/>
            <a:p>
              <a:pPr algn="ctr" eaLnBrk="0" hangingPunct="0"/>
              <a:r>
                <a:rPr lang="en-US" sz="1200" b="1">
                  <a:latin typeface="Arial" pitchFamily="34" charset="0"/>
                </a:rPr>
                <a:t>High</a:t>
              </a:r>
            </a:p>
          </p:txBody>
        </p:sp>
        <p:sp>
          <p:nvSpPr>
            <p:cNvPr id="59424" name="Text Box 32"/>
            <p:cNvSpPr txBox="1">
              <a:spLocks noChangeArrowheads="1"/>
            </p:cNvSpPr>
            <p:nvPr/>
          </p:nvSpPr>
          <p:spPr bwMode="auto">
            <a:xfrm>
              <a:off x="2554" y="1362"/>
              <a:ext cx="596" cy="231"/>
            </a:xfrm>
            <a:prstGeom prst="rect">
              <a:avLst/>
            </a:prstGeom>
            <a:noFill/>
            <a:ln w="12700">
              <a:noFill/>
              <a:miter lim="800000"/>
              <a:headEnd/>
              <a:tailEnd/>
            </a:ln>
          </p:spPr>
          <p:txBody>
            <a:bodyPr wrap="none">
              <a:spAutoFit/>
            </a:bodyPr>
            <a:lstStyle/>
            <a:p>
              <a:pPr algn="ctr" eaLnBrk="0" hangingPunct="0"/>
              <a:r>
                <a:rPr lang="en-US" sz="1800" b="1">
                  <a:solidFill>
                    <a:srgbClr val="FF0000"/>
                  </a:solidFill>
                </a:rPr>
                <a:t>Custom</a:t>
              </a:r>
            </a:p>
          </p:txBody>
        </p:sp>
        <p:sp>
          <p:nvSpPr>
            <p:cNvPr id="59425" name="Line 33"/>
            <p:cNvSpPr>
              <a:spLocks noChangeShapeType="1"/>
            </p:cNvSpPr>
            <p:nvPr/>
          </p:nvSpPr>
          <p:spPr bwMode="auto">
            <a:xfrm>
              <a:off x="2535" y="1631"/>
              <a:ext cx="1939" cy="1480"/>
            </a:xfrm>
            <a:prstGeom prst="line">
              <a:avLst/>
            </a:prstGeom>
            <a:noFill/>
            <a:ln w="9525">
              <a:solidFill>
                <a:schemeClr val="tx1"/>
              </a:solidFill>
              <a:prstDash val="dash"/>
              <a:round/>
              <a:headEnd/>
              <a:tailEnd/>
            </a:ln>
          </p:spPr>
          <p:txBody>
            <a:bodyPr>
              <a:spAutoFit/>
            </a:bodyPr>
            <a:lstStyle/>
            <a:p>
              <a:endParaRPr lang="en-US"/>
            </a:p>
          </p:txBody>
        </p:sp>
        <p:sp>
          <p:nvSpPr>
            <p:cNvPr id="59426" name="Oval 34"/>
            <p:cNvSpPr>
              <a:spLocks noChangeArrowheads="1"/>
            </p:cNvSpPr>
            <p:nvPr/>
          </p:nvSpPr>
          <p:spPr bwMode="auto">
            <a:xfrm>
              <a:off x="4379" y="3018"/>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7" name="Oval 35"/>
            <p:cNvSpPr>
              <a:spLocks noChangeArrowheads="1"/>
            </p:cNvSpPr>
            <p:nvPr/>
          </p:nvSpPr>
          <p:spPr bwMode="auto">
            <a:xfrm>
              <a:off x="2439" y="1534"/>
              <a:ext cx="192" cy="192"/>
            </a:xfrm>
            <a:prstGeom prst="ellipse">
              <a:avLst/>
            </a:prstGeom>
            <a:solidFill>
              <a:srgbClr val="FF0000"/>
            </a:solidFill>
            <a:ln w="12700">
              <a:solidFill>
                <a:srgbClr val="FF0000"/>
              </a:solidFill>
              <a:round/>
              <a:headEnd/>
              <a:tailEnd/>
            </a:ln>
          </p:spPr>
          <p:txBody>
            <a:bodyPr wrap="none" anchor="ctr"/>
            <a:lstStyle/>
            <a:p>
              <a:endParaRPr lang="en-US"/>
            </a:p>
          </p:txBody>
        </p:sp>
        <p:sp>
          <p:nvSpPr>
            <p:cNvPr id="59428" name="Oval 36"/>
            <p:cNvSpPr>
              <a:spLocks noChangeArrowheads="1"/>
            </p:cNvSpPr>
            <p:nvPr/>
          </p:nvSpPr>
          <p:spPr bwMode="auto">
            <a:xfrm>
              <a:off x="3849" y="1824"/>
              <a:ext cx="192" cy="192"/>
            </a:xfrm>
            <a:prstGeom prst="ellipse">
              <a:avLst/>
            </a:prstGeom>
            <a:solidFill>
              <a:srgbClr val="FF0000"/>
            </a:solidFill>
            <a:ln w="12700">
              <a:solidFill>
                <a:srgbClr val="FF0000"/>
              </a:solidFill>
              <a:round/>
              <a:headEnd/>
              <a:tailEnd/>
            </a:ln>
          </p:spPr>
          <p:txBody>
            <a:bodyPr wrap="none" anchor="ctr"/>
            <a:lstStyle/>
            <a:p>
              <a:endParaRPr lang="en-US"/>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t>Technology behind </a:t>
            </a:r>
            <a:r>
              <a:rPr lang="en-US" smtClean="0">
                <a:latin typeface="Albertus Extra Bold" pitchFamily="34" charset="0"/>
              </a:rPr>
              <a:t>mass customization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Process technology:</a:t>
            </a:r>
          </a:p>
          <a:p>
            <a:pPr lvl="1" eaLnBrk="1" hangingPunct="1">
              <a:lnSpc>
                <a:spcPct val="90000"/>
              </a:lnSpc>
            </a:pPr>
            <a:r>
              <a:rPr lang="en-US" sz="1800" smtClean="0"/>
              <a:t>At least the last process step must be MTO (it really is ATO) and must be able to support a batch size of 1 (i.e., flow shop with eliminated setups)</a:t>
            </a:r>
          </a:p>
          <a:p>
            <a:pPr lvl="2" eaLnBrk="1" hangingPunct="1">
              <a:lnSpc>
                <a:spcPct val="90000"/>
              </a:lnSpc>
            </a:pPr>
            <a:r>
              <a:rPr lang="en-US" smtClean="0"/>
              <a:t>Flexible technology is key</a:t>
            </a:r>
          </a:p>
          <a:p>
            <a:pPr lvl="1" eaLnBrk="1" hangingPunct="1">
              <a:lnSpc>
                <a:spcPct val="90000"/>
              </a:lnSpc>
            </a:pPr>
            <a:r>
              <a:rPr lang="en-US" sz="1800" smtClean="0"/>
              <a:t>Key is to postpone differentiation fan-out as long as possible</a:t>
            </a:r>
          </a:p>
          <a:p>
            <a:pPr lvl="1" eaLnBrk="1" hangingPunct="1">
              <a:lnSpc>
                <a:spcPct val="90000"/>
              </a:lnSpc>
            </a:pPr>
            <a:r>
              <a:rPr lang="en-US" sz="1800" smtClean="0"/>
              <a:t>Key is to have information capability to support customized last step</a:t>
            </a:r>
          </a:p>
          <a:p>
            <a:pPr lvl="1" eaLnBrk="1" hangingPunct="1">
              <a:lnSpc>
                <a:spcPct val="90000"/>
              </a:lnSpc>
            </a:pPr>
            <a:r>
              <a:rPr lang="en-US" sz="1800" smtClean="0"/>
              <a:t>Key is for customer to be willing to </a:t>
            </a:r>
            <a:r>
              <a:rPr lang="en-US" sz="1800" i="1" smtClean="0"/>
              <a:t>wait </a:t>
            </a:r>
            <a:r>
              <a:rPr lang="en-US" sz="1800" smtClean="0"/>
              <a:t>for the last step</a:t>
            </a:r>
          </a:p>
          <a:p>
            <a:pPr eaLnBrk="1" hangingPunct="1">
              <a:lnSpc>
                <a:spcPct val="90000"/>
              </a:lnSpc>
            </a:pPr>
            <a:r>
              <a:rPr lang="en-US" smtClean="0"/>
              <a:t>Product/Service technology:</a:t>
            </a:r>
          </a:p>
          <a:p>
            <a:pPr lvl="1" eaLnBrk="1" hangingPunct="1">
              <a:lnSpc>
                <a:spcPct val="90000"/>
              </a:lnSpc>
            </a:pPr>
            <a:r>
              <a:rPr lang="en-US" sz="1800" smtClean="0">
                <a:solidFill>
                  <a:srgbClr val="FF0000"/>
                </a:solidFill>
              </a:rPr>
              <a:t>modular</a:t>
            </a:r>
            <a:r>
              <a:rPr lang="en-US" sz="1800" smtClean="0"/>
              <a:t> design or common part/platform</a:t>
            </a:r>
          </a:p>
          <a:p>
            <a:pPr lvl="2" eaLnBrk="1" hangingPunct="1">
              <a:lnSpc>
                <a:spcPct val="90000"/>
              </a:lnSpc>
            </a:pPr>
            <a:r>
              <a:rPr lang="en-US" smtClean="0"/>
              <a:t>The “product” really is a menu of options: 10 components, each having 5 options</a:t>
            </a:r>
          </a:p>
          <a:p>
            <a:pPr lvl="2" eaLnBrk="1" hangingPunct="1">
              <a:lnSpc>
                <a:spcPct val="90000"/>
              </a:lnSpc>
            </a:pPr>
            <a:r>
              <a:rPr lang="en-US" smtClean="0"/>
              <a:t>“Rationalized standardization”: smart choice of the options is key</a:t>
            </a:r>
          </a:p>
          <a:p>
            <a:pPr lvl="1" eaLnBrk="1" hangingPunct="1">
              <a:lnSpc>
                <a:spcPct val="90000"/>
              </a:lnSpc>
            </a:pPr>
            <a:r>
              <a:rPr lang="en-US" sz="1800" smtClean="0">
                <a:solidFill>
                  <a:srgbClr val="FF0000"/>
                </a:solidFill>
              </a:rPr>
              <a:t>adaptable</a:t>
            </a:r>
            <a:r>
              <a:rPr lang="en-US" sz="1800" smtClean="0"/>
              <a:t> design: reversible/adjustable or irreversible/dimensional</a:t>
            </a:r>
          </a:p>
          <a:p>
            <a:pPr eaLnBrk="1" hangingPunct="1">
              <a:lnSpc>
                <a:spcPct val="90000"/>
              </a:lnSpc>
            </a:pPr>
            <a:r>
              <a:rPr lang="en-US" smtClean="0"/>
              <a:t>Coordination &amp; Information technology:</a:t>
            </a:r>
          </a:p>
          <a:p>
            <a:pPr lvl="1" eaLnBrk="1" hangingPunct="1">
              <a:lnSpc>
                <a:spcPct val="90000"/>
              </a:lnSpc>
            </a:pPr>
            <a:r>
              <a:rPr lang="en-US" sz="1800" smtClean="0"/>
              <a:t>systems allow customers to self-design their product and transmit that information automatically to the process with billing and tracking</a:t>
            </a:r>
          </a:p>
          <a:p>
            <a:pPr eaLnBrk="1" hangingPunct="1">
              <a:lnSpc>
                <a:spcPct val="90000"/>
              </a:lnSpc>
            </a:pPr>
            <a:r>
              <a:rPr lang="en-US" smtClean="0"/>
              <a:t>Transportation technology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315">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1443" name="Rectangle 4"/>
          <p:cNvSpPr>
            <a:spLocks noGrp="1" noChangeArrowheads="1"/>
          </p:cNvSpPr>
          <p:nvPr>
            <p:ph type="body" idx="1"/>
          </p:nvPr>
        </p:nvSpPr>
        <p:spPr>
          <a:xfrm>
            <a:off x="155575" y="1120775"/>
            <a:ext cx="44418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pPr>
            <a:r>
              <a:rPr lang="en-US" sz="1400" smtClean="0">
                <a:latin typeface="Arial" pitchFamily="34" charset="0"/>
              </a:rPr>
              <a:t>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pPr>
            <a:r>
              <a:rPr lang="en-US" sz="1400" smtClean="0">
                <a:latin typeface="Arial" pitchFamily="34" charset="0"/>
              </a:rPr>
              <a:t>Flexibility on price, product portfolio and promotions</a:t>
            </a:r>
          </a:p>
          <a:p>
            <a:pPr marL="504825" lvl="1" indent="-166688" eaLnBrk="1" hangingPunct="1">
              <a:lnSpc>
                <a:spcPct val="90000"/>
              </a:lnSpc>
            </a:pPr>
            <a:r>
              <a:rPr lang="en-US" sz="1400" smtClean="0">
                <a:latin typeface="Arial" pitchFamily="34" charset="0"/>
              </a:rPr>
              <a:t>Wider product portfolio offering (portals)</a:t>
            </a:r>
          </a:p>
          <a:p>
            <a:pPr marL="504825" lvl="1" indent="-166688" eaLnBrk="1" hangingPunct="1">
              <a:lnSpc>
                <a:spcPct val="90000"/>
              </a:lnSpc>
            </a:pPr>
            <a:r>
              <a:rPr lang="en-US" sz="1400" smtClean="0">
                <a:latin typeface="Arial" pitchFamily="34" charset="0"/>
              </a:rPr>
              <a:t>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pPr>
            <a:r>
              <a:rPr lang="en-US" sz="1400" smtClean="0">
                <a:latin typeface="Arial" pitchFamily="34" charset="0"/>
              </a:rPr>
              <a:t>Price and Service “customization” (discrimination)</a:t>
            </a:r>
          </a:p>
          <a:p>
            <a:pPr marL="504825" lvl="1" indent="-166688" eaLnBrk="1" hangingPunct="1">
              <a:lnSpc>
                <a:spcPct val="90000"/>
              </a:lnSpc>
            </a:pPr>
            <a:r>
              <a:rPr lang="en-US" sz="1400" smtClean="0">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pPr>
            <a:r>
              <a:rPr lang="en-US" sz="1400" smtClean="0">
                <a:latin typeface="Arial" pitchFamily="34" charset="0"/>
              </a:rPr>
              <a:t>Access at anytime from any place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pPr>
            <a:r>
              <a:rPr lang="en-US" sz="1400" smtClean="0">
                <a:latin typeface="Arial" pitchFamily="34" charset="0"/>
              </a:rPr>
              <a:t>Increased availability by aggregating information</a:t>
            </a:r>
          </a:p>
          <a:p>
            <a:pPr marL="504825" lvl="1" indent="-166688" eaLnBrk="1" hangingPunct="1">
              <a:lnSpc>
                <a:spcPct val="90000"/>
              </a:lnSpc>
            </a:pPr>
            <a:r>
              <a:rPr lang="en-US" sz="1400" smtClean="0">
                <a:latin typeface="Arial" pitchFamily="34" charset="0"/>
              </a:rPr>
              <a:t>Shorter response time</a:t>
            </a:r>
          </a:p>
          <a:p>
            <a:pPr marL="504825" lvl="1" indent="-166688" eaLnBrk="1" hangingPunct="1">
              <a:lnSpc>
                <a:spcPct val="90000"/>
              </a:lnSpc>
            </a:pPr>
            <a:r>
              <a:rPr lang="en-US" sz="1400" smtClean="0">
                <a:latin typeface="Arial" pitchFamily="34" charset="0"/>
              </a:rPr>
              <a:t>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1444" name="Rectangle 5"/>
          <p:cNvSpPr>
            <a:spLocks noChangeArrowheads="1"/>
          </p:cNvSpPr>
          <p:nvPr/>
        </p:nvSpPr>
        <p:spPr bwMode="auto">
          <a:xfrm>
            <a:off x="4799013" y="1082675"/>
            <a:ext cx="421481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pitchFamily="34" charset="0"/>
              <a:buChar char="−"/>
            </a:pPr>
            <a:r>
              <a:rPr lang="en-US" sz="1400">
                <a:latin typeface="Arial" pitchFamily="34" charset="0"/>
              </a:rPr>
              <a:t>Site costs: eliminate intermediaries or retail and distribution sites</a:t>
            </a:r>
          </a:p>
          <a:p>
            <a:pPr marL="495300" lvl="1" indent="-152400">
              <a:lnSpc>
                <a:spcPct val="90000"/>
              </a:lnSpc>
              <a:spcBef>
                <a:spcPct val="20000"/>
              </a:spcBef>
              <a:buSzPct val="85000"/>
              <a:buFont typeface="Arial" pitchFamily="34" charset="0"/>
              <a:buChar char="−"/>
            </a:pPr>
            <a:r>
              <a:rPr lang="en-US" sz="1400">
                <a:latin typeface="Arial" pitchFamily="34" charset="0"/>
              </a:rPr>
              <a:t>Processing costs: customer participation, smooth capacity req’s</a:t>
            </a: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upstream suppliers, production &amp; logistics 	</a:t>
            </a:r>
            <a:r>
              <a:rPr lang="en-US" sz="1400">
                <a:latin typeface="Arial" pitchFamily="34" charset="0"/>
                <a:sym typeface="Symbol" pitchFamily="18" charset="2"/>
              </a:rPr>
              <a:t> </a:t>
            </a:r>
            <a:r>
              <a:rPr lang="en-US" sz="1400" i="1">
                <a:latin typeface="Arial" pitchFamily="34" charset="0"/>
              </a:rPr>
              <a:t>virtual?</a:t>
            </a:r>
          </a:p>
          <a:p>
            <a:pPr marL="495300" lvl="1" indent="-152400">
              <a:lnSpc>
                <a:spcPct val="90000"/>
              </a:lnSpc>
              <a:spcBef>
                <a:spcPct val="20000"/>
              </a:spcBef>
              <a:buSzPct val="85000"/>
              <a:buFont typeface="Arial" pitchFamily="34" charset="0"/>
              <a:buChar char="−"/>
            </a:pPr>
            <a:r>
              <a:rPr lang="en-US" sz="1400">
                <a:latin typeface="Arial" pitchFamily="34" charset="0"/>
              </a:rPr>
              <a:t>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Char char="−"/>
            </a:pPr>
            <a:r>
              <a:rPr lang="en-US" sz="1400">
                <a:latin typeface="Arial" pitchFamily="34" charset="0"/>
              </a:rPr>
              <a:t>Reduce cycle stock (geographic centralization)</a:t>
            </a:r>
          </a:p>
          <a:p>
            <a:pPr marL="495300" lvl="1" indent="-152400">
              <a:lnSpc>
                <a:spcPct val="90000"/>
              </a:lnSpc>
              <a:spcBef>
                <a:spcPct val="20000"/>
              </a:spcBef>
              <a:buSzPct val="85000"/>
              <a:buFont typeface="Arial" pitchFamily="34" charset="0"/>
              <a:buChar char="−"/>
            </a:pPr>
            <a:r>
              <a:rPr lang="en-US" sz="1400">
                <a:latin typeface="Arial" pitchFamily="34" charset="0"/>
              </a:rPr>
              <a:t>Reduce safety stock (statistical aggregation)</a:t>
            </a:r>
          </a:p>
          <a:p>
            <a:pPr marL="495300" lvl="1" indent="-152400">
              <a:lnSpc>
                <a:spcPct val="90000"/>
              </a:lnSpc>
              <a:spcBef>
                <a:spcPct val="20000"/>
              </a:spcBef>
              <a:buSzPct val="85000"/>
              <a:buFont typeface="Arial" pitchFamily="34" charset="0"/>
              <a:buChar char="−"/>
            </a:pPr>
            <a:r>
              <a:rPr lang="en-US" sz="1400">
                <a:latin typeface="Arial" pitchFamily="34" charset="0"/>
              </a:rPr>
              <a:t>Inbound</a:t>
            </a:r>
          </a:p>
          <a:p>
            <a:pPr marL="495300" lvl="1" indent="-152400">
              <a:lnSpc>
                <a:spcPct val="90000"/>
              </a:lnSpc>
              <a:spcBef>
                <a:spcPct val="20000"/>
              </a:spcBef>
              <a:buSzPct val="85000"/>
              <a:buFont typeface="Arial" pitchFamily="34" charset="0"/>
              <a:buChar char="−"/>
            </a:pPr>
            <a:r>
              <a:rPr lang="en-US" sz="1400">
                <a:latin typeface="Arial" pitchFamily="34" charset="0"/>
              </a:rPr>
              <a:t>Outbound</a:t>
            </a: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Char char="−"/>
            </a:pPr>
            <a:r>
              <a:rPr lang="en-US" sz="1400">
                <a:latin typeface="Arial" pitchFamily="34" charset="0"/>
              </a:rPr>
              <a:t>Process: postpone product differentiation to after order placement</a:t>
            </a:r>
          </a:p>
          <a:p>
            <a:pPr marL="495300" lvl="1" indent="-152400">
              <a:lnSpc>
                <a:spcPct val="90000"/>
              </a:lnSpc>
              <a:spcBef>
                <a:spcPct val="20000"/>
              </a:spcBef>
              <a:buSzPct val="85000"/>
              <a:buFont typeface="Arial" pitchFamily="34" charset="0"/>
              <a:buChar char="−"/>
            </a:pPr>
            <a:r>
              <a:rPr lang="en-US" sz="1400">
                <a:latin typeface="Arial" pitchFamily="34" charset="0"/>
              </a:rPr>
              <a:t>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Char char="−"/>
            </a:pPr>
            <a:r>
              <a:rPr lang="en-US" sz="1400">
                <a:latin typeface="Arial" pitchFamily="34" charset="0"/>
              </a:rPr>
              <a:t>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1445" name="AutoShape 6"/>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692400" y="3149600"/>
            <a:ext cx="4960938" cy="1663700"/>
          </a:xfrm>
          <a:prstGeom prst="rect">
            <a:avLst/>
          </a:prstGeom>
          <a:solidFill>
            <a:srgbClr val="FFFF99">
              <a:alpha val="50195"/>
            </a:srgbClr>
          </a:solidFill>
          <a:ln w="9525">
            <a:solidFill>
              <a:schemeClr val="tx1"/>
            </a:solidFill>
            <a:miter lim="800000"/>
            <a:headEnd/>
            <a:tailEnd/>
          </a:ln>
        </p:spPr>
        <p:txBody>
          <a:bodyPr anchor="ctr">
            <a:spAutoFit/>
          </a:bodyPr>
          <a:lstStyle/>
          <a:p>
            <a:endParaRPr lang="en-US"/>
          </a:p>
        </p:txBody>
      </p:sp>
      <p:sp>
        <p:nvSpPr>
          <p:cNvPr id="62467" name="Rectangle 3"/>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68" name="Rectangle 4"/>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69" name="Rectangle 5"/>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0" name="Rectangle 6"/>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1" name="Rectangle 7"/>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72" name="Rectangle 8"/>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73" name="Rectangle 9"/>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4" name="Rectangle 10"/>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5" name="Rectangle 11"/>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76" name="Rectangle 12"/>
          <p:cNvSpPr>
            <a:spLocks noChangeArrowheads="1"/>
          </p:cNvSpPr>
          <p:nvPr/>
        </p:nvSpPr>
        <p:spPr bwMode="auto">
          <a:xfrm>
            <a:off x="3532188" y="936625"/>
            <a:ext cx="527050" cy="317500"/>
          </a:xfrm>
          <a:prstGeom prst="rect">
            <a:avLst/>
          </a:prstGeom>
          <a:noFill/>
          <a:ln w="9525">
            <a:noFill/>
            <a:miter lim="800000"/>
            <a:headEnd/>
            <a:tailEnd/>
          </a:ln>
        </p:spPr>
        <p:txBody>
          <a:bodyPr/>
          <a:lstStyle/>
          <a:p>
            <a:endParaRPr lang="en-US"/>
          </a:p>
        </p:txBody>
      </p:sp>
      <p:sp>
        <p:nvSpPr>
          <p:cNvPr id="62477" name="Rectangle 13"/>
          <p:cNvSpPr>
            <a:spLocks noChangeArrowheads="1"/>
          </p:cNvSpPr>
          <p:nvPr/>
        </p:nvSpPr>
        <p:spPr bwMode="auto">
          <a:xfrm>
            <a:off x="3532188" y="957263"/>
            <a:ext cx="5334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High</a:t>
            </a:r>
            <a:endParaRPr lang="en-US" u="sng">
              <a:latin typeface="Arial" pitchFamily="34" charset="0"/>
            </a:endParaRPr>
          </a:p>
        </p:txBody>
      </p:sp>
      <p:sp>
        <p:nvSpPr>
          <p:cNvPr id="62478" name="Rectangle 14"/>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79" name="Rectangle 15"/>
          <p:cNvSpPr>
            <a:spLocks noChangeArrowheads="1"/>
          </p:cNvSpPr>
          <p:nvPr/>
        </p:nvSpPr>
        <p:spPr bwMode="auto">
          <a:xfrm>
            <a:off x="6086475" y="925513"/>
            <a:ext cx="482600" cy="317500"/>
          </a:xfrm>
          <a:prstGeom prst="rect">
            <a:avLst/>
          </a:prstGeom>
          <a:noFill/>
          <a:ln w="9525">
            <a:noFill/>
            <a:miter lim="800000"/>
            <a:headEnd/>
            <a:tailEnd/>
          </a:ln>
        </p:spPr>
        <p:txBody>
          <a:bodyPr/>
          <a:lstStyle/>
          <a:p>
            <a:endParaRPr lang="en-US"/>
          </a:p>
        </p:txBody>
      </p:sp>
      <p:sp>
        <p:nvSpPr>
          <p:cNvPr id="62480" name="Rectangle 16"/>
          <p:cNvSpPr>
            <a:spLocks noChangeArrowheads="1"/>
          </p:cNvSpPr>
          <p:nvPr/>
        </p:nvSpPr>
        <p:spPr bwMode="auto">
          <a:xfrm>
            <a:off x="6086475" y="946150"/>
            <a:ext cx="48895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Low</a:t>
            </a:r>
            <a:endParaRPr lang="en-US" u="sng">
              <a:latin typeface="Arial" pitchFamily="34" charset="0"/>
            </a:endParaRPr>
          </a:p>
        </p:txBody>
      </p:sp>
      <p:sp>
        <p:nvSpPr>
          <p:cNvPr id="62481" name="Rectangle 17"/>
          <p:cNvSpPr>
            <a:spLocks noChangeArrowheads="1"/>
          </p:cNvSpPr>
          <p:nvPr/>
        </p:nvSpPr>
        <p:spPr bwMode="auto">
          <a:xfrm>
            <a:off x="3441700" y="871538"/>
            <a:ext cx="790575" cy="454025"/>
          </a:xfrm>
          <a:prstGeom prst="rect">
            <a:avLst/>
          </a:prstGeom>
          <a:noFill/>
          <a:ln w="9525">
            <a:noFill/>
            <a:miter lim="800000"/>
            <a:headEnd/>
            <a:tailEnd/>
          </a:ln>
        </p:spPr>
        <p:txBody>
          <a:bodyPr/>
          <a:lstStyle/>
          <a:p>
            <a:endParaRPr lang="en-US"/>
          </a:p>
        </p:txBody>
      </p:sp>
      <p:sp>
        <p:nvSpPr>
          <p:cNvPr id="62482" name="Rectangle 18"/>
          <p:cNvSpPr>
            <a:spLocks noChangeArrowheads="1"/>
          </p:cNvSpPr>
          <p:nvPr/>
        </p:nvSpPr>
        <p:spPr bwMode="auto">
          <a:xfrm>
            <a:off x="5995988" y="858838"/>
            <a:ext cx="736600" cy="455612"/>
          </a:xfrm>
          <a:prstGeom prst="rect">
            <a:avLst/>
          </a:prstGeom>
          <a:noFill/>
          <a:ln w="9525">
            <a:noFill/>
            <a:miter lim="800000"/>
            <a:headEnd/>
            <a:tailEnd/>
          </a:ln>
        </p:spPr>
        <p:txBody>
          <a:bodyPr/>
          <a:lstStyle/>
          <a:p>
            <a:endParaRPr lang="en-US"/>
          </a:p>
        </p:txBody>
      </p:sp>
      <p:sp>
        <p:nvSpPr>
          <p:cNvPr id="62483" name="Rectangle 19"/>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84" name="Rectangle 20"/>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485" name="Rectangle 21"/>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86" name="Rectangle 22"/>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87" name="Rectangle 23"/>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88" name="Rectangle 24"/>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89" name="Rectangle 25"/>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490" name="Rectangle 26"/>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491" name="Rectangle 27"/>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Mass Production</a:t>
            </a:r>
            <a:endParaRPr lang="en-US" u="sng">
              <a:latin typeface="Arial" pitchFamily="34" charset="0"/>
            </a:endParaRPr>
          </a:p>
        </p:txBody>
      </p:sp>
      <p:sp>
        <p:nvSpPr>
          <p:cNvPr id="62492" name="Rectangle 28"/>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493" name="Rectangle 29"/>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494" name="Rectangle 30"/>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495" name="Rectangle 31"/>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496" name="Rectangle 32"/>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497" name="Rectangle 33"/>
          <p:cNvSpPr>
            <a:spLocks noChangeArrowheads="1"/>
          </p:cNvSpPr>
          <p:nvPr/>
        </p:nvSpPr>
        <p:spPr bwMode="auto">
          <a:xfrm>
            <a:off x="5792788" y="2147888"/>
            <a:ext cx="12493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Texturing</a:t>
            </a:r>
            <a:endParaRPr lang="en-US" b="1" u="sng">
              <a:solidFill>
                <a:schemeClr val="accent2"/>
              </a:solidFill>
              <a:latin typeface="Arial" pitchFamily="34" charset="0"/>
            </a:endParaRPr>
          </a:p>
        </p:txBody>
      </p:sp>
      <p:sp>
        <p:nvSpPr>
          <p:cNvPr id="62498" name="Rectangle 34"/>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499" name="Rectangle 35"/>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00" name="Rectangle 36"/>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01" name="Rectangle 37"/>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02" name="Rectangle 38"/>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03" name="Rectangle 39"/>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04" name="Rectangle 40"/>
          <p:cNvSpPr>
            <a:spLocks noChangeArrowheads="1"/>
          </p:cNvSpPr>
          <p:nvPr/>
        </p:nvSpPr>
        <p:spPr bwMode="auto">
          <a:xfrm>
            <a:off x="5808663" y="3613150"/>
            <a:ext cx="1503362" cy="427038"/>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FF0000"/>
                </a:solidFill>
              </a:rPr>
              <a:t>Spackling</a:t>
            </a:r>
            <a:endParaRPr lang="en-US" sz="2800" b="1" u="sng">
              <a:solidFill>
                <a:srgbClr val="FF0000"/>
              </a:solidFill>
              <a:latin typeface="Arial" pitchFamily="34" charset="0"/>
            </a:endParaRPr>
          </a:p>
        </p:txBody>
      </p:sp>
      <p:sp>
        <p:nvSpPr>
          <p:cNvPr id="62505" name="Rectangle 41"/>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06" name="Rectangle 42"/>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Postponement</a:t>
            </a:r>
            <a:endParaRPr lang="en-US" u="sng">
              <a:latin typeface="Arial" pitchFamily="34" charset="0"/>
            </a:endParaRPr>
          </a:p>
        </p:txBody>
      </p:sp>
      <p:sp>
        <p:nvSpPr>
          <p:cNvPr id="62507" name="Rectangle 43"/>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08" name="Rectangle 44"/>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rgbClr val="000000"/>
                </a:solidFill>
              </a:rPr>
              <a:t>Advancement</a:t>
            </a:r>
            <a:endParaRPr lang="en-US" u="sng">
              <a:latin typeface="Arial" pitchFamily="34" charset="0"/>
            </a:endParaRPr>
          </a:p>
        </p:txBody>
      </p:sp>
      <p:sp>
        <p:nvSpPr>
          <p:cNvPr id="62509" name="Rectangle 45"/>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10" name="Rectangle 46"/>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11" name="Rectangle 47"/>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2" name="Rectangle 48"/>
          <p:cNvSpPr>
            <a:spLocks noChangeArrowheads="1"/>
          </p:cNvSpPr>
          <p:nvPr/>
        </p:nvSpPr>
        <p:spPr bwMode="auto">
          <a:xfrm rot="-5400000">
            <a:off x="-700881" y="3793332"/>
            <a:ext cx="3108325" cy="427037"/>
          </a:xfrm>
          <a:prstGeom prst="rect">
            <a:avLst/>
          </a:prstGeom>
          <a:noFill/>
          <a:ln w="9525">
            <a:noFill/>
            <a:miter lim="800000"/>
            <a:headEnd/>
            <a:tailEnd/>
          </a:ln>
        </p:spPr>
        <p:txBody>
          <a:bodyPr wrap="none" lIns="0" tIns="0" rIns="0" bIns="0">
            <a:spAutoFit/>
          </a:bodyPr>
          <a:lstStyle/>
          <a:p>
            <a:pPr eaLnBrk="0" hangingPunct="0"/>
            <a:r>
              <a:rPr lang="en-US" sz="2800">
                <a:solidFill>
                  <a:srgbClr val="000000"/>
                </a:solidFill>
                <a:latin typeface="Arial" pitchFamily="34" charset="0"/>
              </a:rPr>
              <a:t>Market Preferences</a:t>
            </a:r>
            <a:endParaRPr lang="en-US" u="sng">
              <a:latin typeface="Arial" pitchFamily="34" charset="0"/>
            </a:endParaRPr>
          </a:p>
        </p:txBody>
      </p:sp>
      <p:sp>
        <p:nvSpPr>
          <p:cNvPr id="62513" name="Rectangle 49"/>
          <p:cNvSpPr>
            <a:spLocks noChangeArrowheads="1"/>
          </p:cNvSpPr>
          <p:nvPr/>
        </p:nvSpPr>
        <p:spPr bwMode="auto">
          <a:xfrm>
            <a:off x="1443038" y="1760538"/>
            <a:ext cx="1258887" cy="1096962"/>
          </a:xfrm>
          <a:prstGeom prst="rect">
            <a:avLst/>
          </a:prstGeom>
          <a:noFill/>
          <a:ln w="9525">
            <a:noFill/>
            <a:miter lim="800000"/>
            <a:headEnd/>
            <a:tailEnd/>
          </a:ln>
        </p:spPr>
        <p:txBody>
          <a:bodyPr/>
          <a:lstStyle/>
          <a:p>
            <a:endParaRPr lang="en-US"/>
          </a:p>
        </p:txBody>
      </p:sp>
      <p:sp>
        <p:nvSpPr>
          <p:cNvPr id="62514" name="Rectangle 50"/>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15" name="Rectangle 51"/>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16" name="Rectangle 52"/>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17" name="Rectangle 53"/>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18" name="Rectangle 54"/>
          <p:cNvSpPr>
            <a:spLocks noChangeArrowheads="1"/>
          </p:cNvSpPr>
          <p:nvPr/>
        </p:nvSpPr>
        <p:spPr bwMode="auto">
          <a:xfrm>
            <a:off x="2752725" y="1635125"/>
            <a:ext cx="2039938" cy="1598613"/>
          </a:xfrm>
          <a:prstGeom prst="rect">
            <a:avLst/>
          </a:prstGeom>
          <a:noFill/>
          <a:ln w="9525">
            <a:noFill/>
            <a:miter lim="800000"/>
            <a:headEnd/>
            <a:tailEnd/>
          </a:ln>
        </p:spPr>
        <p:txBody>
          <a:bodyPr/>
          <a:lstStyle/>
          <a:p>
            <a:endParaRPr lang="en-US"/>
          </a:p>
        </p:txBody>
      </p:sp>
      <p:sp>
        <p:nvSpPr>
          <p:cNvPr id="62519" name="Rectangle 55"/>
          <p:cNvSpPr>
            <a:spLocks noChangeArrowheads="1"/>
          </p:cNvSpPr>
          <p:nvPr/>
        </p:nvSpPr>
        <p:spPr bwMode="auto">
          <a:xfrm>
            <a:off x="2955925" y="2062163"/>
            <a:ext cx="2125663" cy="473075"/>
          </a:xfrm>
          <a:prstGeom prst="rect">
            <a:avLst/>
          </a:prstGeom>
          <a:noFill/>
          <a:ln w="9525">
            <a:noFill/>
            <a:miter lim="800000"/>
            <a:headEnd/>
            <a:tailEnd/>
          </a:ln>
        </p:spPr>
        <p:txBody>
          <a:bodyPr/>
          <a:lstStyle/>
          <a:p>
            <a:endParaRPr lang="en-US"/>
          </a:p>
        </p:txBody>
      </p:sp>
      <p:sp>
        <p:nvSpPr>
          <p:cNvPr id="62520" name="Rectangle 56"/>
          <p:cNvSpPr>
            <a:spLocks noChangeArrowheads="1"/>
          </p:cNvSpPr>
          <p:nvPr/>
        </p:nvSpPr>
        <p:spPr bwMode="auto">
          <a:xfrm>
            <a:off x="2955925" y="2081213"/>
            <a:ext cx="2117725" cy="349250"/>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Mass Production</a:t>
            </a:r>
            <a:endParaRPr lang="en-US" u="sng">
              <a:solidFill>
                <a:schemeClr val="accent2"/>
              </a:solidFill>
              <a:latin typeface="Arial" pitchFamily="34" charset="0"/>
            </a:endParaRPr>
          </a:p>
        </p:txBody>
      </p:sp>
      <p:sp>
        <p:nvSpPr>
          <p:cNvPr id="62521" name="Rectangle 57"/>
          <p:cNvSpPr>
            <a:spLocks noChangeArrowheads="1"/>
          </p:cNvSpPr>
          <p:nvPr/>
        </p:nvSpPr>
        <p:spPr bwMode="auto">
          <a:xfrm>
            <a:off x="1512888" y="5046663"/>
            <a:ext cx="1223962" cy="1096962"/>
          </a:xfrm>
          <a:prstGeom prst="rect">
            <a:avLst/>
          </a:prstGeom>
          <a:noFill/>
          <a:ln w="9525">
            <a:noFill/>
            <a:miter lim="800000"/>
            <a:headEnd/>
            <a:tailEnd/>
          </a:ln>
        </p:spPr>
        <p:txBody>
          <a:bodyPr/>
          <a:lstStyle/>
          <a:p>
            <a:endParaRPr lang="en-US"/>
          </a:p>
        </p:txBody>
      </p:sp>
      <p:sp>
        <p:nvSpPr>
          <p:cNvPr id="62522" name="Rectangle 58"/>
          <p:cNvSpPr>
            <a:spLocks noChangeArrowheads="1"/>
          </p:cNvSpPr>
          <p:nvPr/>
        </p:nvSpPr>
        <p:spPr bwMode="auto">
          <a:xfrm>
            <a:off x="1041400" y="3197225"/>
            <a:ext cx="1866900" cy="1582738"/>
          </a:xfrm>
          <a:prstGeom prst="rect">
            <a:avLst/>
          </a:prstGeom>
          <a:noFill/>
          <a:ln w="9525">
            <a:noFill/>
            <a:miter lim="800000"/>
            <a:headEnd/>
            <a:tailEnd/>
          </a:ln>
        </p:spPr>
        <p:txBody>
          <a:bodyPr/>
          <a:lstStyle/>
          <a:p>
            <a:endParaRPr lang="en-US"/>
          </a:p>
        </p:txBody>
      </p:sp>
      <p:sp>
        <p:nvSpPr>
          <p:cNvPr id="62523" name="Rectangle 59"/>
          <p:cNvSpPr>
            <a:spLocks noChangeArrowheads="1"/>
          </p:cNvSpPr>
          <p:nvPr/>
        </p:nvSpPr>
        <p:spPr bwMode="auto">
          <a:xfrm>
            <a:off x="2765425" y="4649788"/>
            <a:ext cx="2952750" cy="1697037"/>
          </a:xfrm>
          <a:prstGeom prst="rect">
            <a:avLst/>
          </a:prstGeom>
          <a:noFill/>
          <a:ln w="9525">
            <a:noFill/>
            <a:miter lim="800000"/>
            <a:headEnd/>
            <a:tailEnd/>
          </a:ln>
        </p:spPr>
        <p:txBody>
          <a:bodyPr/>
          <a:lstStyle/>
          <a:p>
            <a:endParaRPr lang="en-US"/>
          </a:p>
        </p:txBody>
      </p:sp>
      <p:sp>
        <p:nvSpPr>
          <p:cNvPr id="62524" name="Rectangle 60"/>
          <p:cNvSpPr>
            <a:spLocks noChangeArrowheads="1"/>
          </p:cNvSpPr>
          <p:nvPr/>
        </p:nvSpPr>
        <p:spPr bwMode="auto">
          <a:xfrm>
            <a:off x="5765800" y="4714875"/>
            <a:ext cx="2105025" cy="1597025"/>
          </a:xfrm>
          <a:prstGeom prst="rect">
            <a:avLst/>
          </a:prstGeom>
          <a:noFill/>
          <a:ln w="9525">
            <a:noFill/>
            <a:miter lim="800000"/>
            <a:headEnd/>
            <a:tailEnd/>
          </a:ln>
        </p:spPr>
        <p:txBody>
          <a:bodyPr/>
          <a:lstStyle/>
          <a:p>
            <a:endParaRPr lang="en-US"/>
          </a:p>
        </p:txBody>
      </p:sp>
      <p:sp>
        <p:nvSpPr>
          <p:cNvPr id="62525" name="Rectangle 61"/>
          <p:cNvSpPr>
            <a:spLocks noChangeArrowheads="1"/>
          </p:cNvSpPr>
          <p:nvPr/>
        </p:nvSpPr>
        <p:spPr bwMode="auto">
          <a:xfrm>
            <a:off x="5792788" y="2125663"/>
            <a:ext cx="1254125" cy="474662"/>
          </a:xfrm>
          <a:prstGeom prst="rect">
            <a:avLst/>
          </a:prstGeom>
          <a:noFill/>
          <a:ln w="9525">
            <a:noFill/>
            <a:miter lim="800000"/>
            <a:headEnd/>
            <a:tailEnd/>
          </a:ln>
        </p:spPr>
        <p:txBody>
          <a:bodyPr/>
          <a:lstStyle/>
          <a:p>
            <a:endParaRPr lang="en-US"/>
          </a:p>
        </p:txBody>
      </p:sp>
      <p:sp>
        <p:nvSpPr>
          <p:cNvPr id="62526" name="Rectangle 62"/>
          <p:cNvSpPr>
            <a:spLocks noChangeArrowheads="1"/>
          </p:cNvSpPr>
          <p:nvPr/>
        </p:nvSpPr>
        <p:spPr bwMode="auto">
          <a:xfrm>
            <a:off x="2705100" y="1636713"/>
            <a:ext cx="2479675" cy="1506537"/>
          </a:xfrm>
          <a:prstGeom prst="rect">
            <a:avLst/>
          </a:prstGeom>
          <a:noFill/>
          <a:ln w="28575">
            <a:solidFill>
              <a:srgbClr val="000000"/>
            </a:solidFill>
            <a:miter lim="800000"/>
            <a:headEnd/>
            <a:tailEnd/>
          </a:ln>
        </p:spPr>
        <p:txBody>
          <a:bodyPr/>
          <a:lstStyle/>
          <a:p>
            <a:endParaRPr lang="en-US"/>
          </a:p>
        </p:txBody>
      </p:sp>
      <p:sp>
        <p:nvSpPr>
          <p:cNvPr id="62527" name="Rectangle 63"/>
          <p:cNvSpPr>
            <a:spLocks noChangeArrowheads="1"/>
          </p:cNvSpPr>
          <p:nvPr/>
        </p:nvSpPr>
        <p:spPr bwMode="auto">
          <a:xfrm>
            <a:off x="5181600" y="1636713"/>
            <a:ext cx="2478088" cy="1506537"/>
          </a:xfrm>
          <a:prstGeom prst="rect">
            <a:avLst/>
          </a:prstGeom>
          <a:noFill/>
          <a:ln w="28575">
            <a:solidFill>
              <a:srgbClr val="000000"/>
            </a:solidFill>
            <a:miter lim="800000"/>
            <a:headEnd/>
            <a:tailEnd/>
          </a:ln>
        </p:spPr>
        <p:txBody>
          <a:bodyPr/>
          <a:lstStyle/>
          <a:p>
            <a:endParaRPr lang="en-US"/>
          </a:p>
        </p:txBody>
      </p:sp>
      <p:sp>
        <p:nvSpPr>
          <p:cNvPr id="62528" name="Rectangle 64"/>
          <p:cNvSpPr>
            <a:spLocks noChangeArrowheads="1"/>
          </p:cNvSpPr>
          <p:nvPr/>
        </p:nvSpPr>
        <p:spPr bwMode="auto">
          <a:xfrm>
            <a:off x="2703513" y="4805363"/>
            <a:ext cx="2479675" cy="1509712"/>
          </a:xfrm>
          <a:prstGeom prst="rect">
            <a:avLst/>
          </a:prstGeom>
          <a:noFill/>
          <a:ln w="28575">
            <a:solidFill>
              <a:srgbClr val="000000"/>
            </a:solidFill>
            <a:miter lim="800000"/>
            <a:headEnd/>
            <a:tailEnd/>
          </a:ln>
        </p:spPr>
        <p:txBody>
          <a:bodyPr/>
          <a:lstStyle/>
          <a:p>
            <a:endParaRPr lang="en-US"/>
          </a:p>
        </p:txBody>
      </p:sp>
      <p:sp>
        <p:nvSpPr>
          <p:cNvPr id="62529" name="Rectangle 65"/>
          <p:cNvSpPr>
            <a:spLocks noChangeArrowheads="1"/>
          </p:cNvSpPr>
          <p:nvPr/>
        </p:nvSpPr>
        <p:spPr bwMode="auto">
          <a:xfrm>
            <a:off x="5181600" y="4805363"/>
            <a:ext cx="2478088" cy="1509712"/>
          </a:xfrm>
          <a:prstGeom prst="rect">
            <a:avLst/>
          </a:prstGeom>
          <a:noFill/>
          <a:ln w="28575">
            <a:solidFill>
              <a:srgbClr val="000000"/>
            </a:solidFill>
            <a:miter lim="800000"/>
            <a:headEnd/>
            <a:tailEnd/>
          </a:ln>
        </p:spPr>
        <p:txBody>
          <a:bodyPr/>
          <a:lstStyle/>
          <a:p>
            <a:endParaRPr lang="en-US"/>
          </a:p>
        </p:txBody>
      </p:sp>
      <p:sp>
        <p:nvSpPr>
          <p:cNvPr id="62530" name="Rectangle 66"/>
          <p:cNvSpPr>
            <a:spLocks noChangeArrowheads="1"/>
          </p:cNvSpPr>
          <p:nvPr/>
        </p:nvSpPr>
        <p:spPr bwMode="auto">
          <a:xfrm>
            <a:off x="3533775" y="3675063"/>
            <a:ext cx="735013" cy="473075"/>
          </a:xfrm>
          <a:prstGeom prst="rect">
            <a:avLst/>
          </a:prstGeom>
          <a:noFill/>
          <a:ln w="9525">
            <a:noFill/>
            <a:miter lim="800000"/>
            <a:headEnd/>
            <a:tailEnd/>
          </a:ln>
        </p:spPr>
        <p:txBody>
          <a:bodyPr/>
          <a:lstStyle/>
          <a:p>
            <a:endParaRPr lang="en-US"/>
          </a:p>
        </p:txBody>
      </p:sp>
      <p:sp>
        <p:nvSpPr>
          <p:cNvPr id="62531" name="Rectangle 67"/>
          <p:cNvSpPr>
            <a:spLocks noChangeArrowheads="1"/>
          </p:cNvSpPr>
          <p:nvPr/>
        </p:nvSpPr>
        <p:spPr bwMode="auto">
          <a:xfrm>
            <a:off x="3324225" y="3533775"/>
            <a:ext cx="1400175" cy="854075"/>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rPr>
              <a:t>Focused </a:t>
            </a:r>
          </a:p>
          <a:p>
            <a:pPr algn="ctr" eaLnBrk="0" hangingPunct="0"/>
            <a:r>
              <a:rPr lang="en-US" sz="2800" b="1">
                <a:solidFill>
                  <a:srgbClr val="000000"/>
                </a:solidFill>
              </a:rPr>
              <a:t>Factories</a:t>
            </a:r>
            <a:endParaRPr lang="en-US" sz="2800" u="sng">
              <a:latin typeface="Arial" pitchFamily="34" charset="0"/>
            </a:endParaRPr>
          </a:p>
        </p:txBody>
      </p:sp>
      <p:sp>
        <p:nvSpPr>
          <p:cNvPr id="62532" name="Rectangle 68"/>
          <p:cNvSpPr>
            <a:spLocks noChangeArrowheads="1"/>
          </p:cNvSpPr>
          <p:nvPr/>
        </p:nvSpPr>
        <p:spPr bwMode="auto">
          <a:xfrm>
            <a:off x="5808663" y="3594100"/>
            <a:ext cx="1238250" cy="473075"/>
          </a:xfrm>
          <a:prstGeom prst="rect">
            <a:avLst/>
          </a:prstGeom>
          <a:noFill/>
          <a:ln w="9525">
            <a:noFill/>
            <a:miter lim="800000"/>
            <a:headEnd/>
            <a:tailEnd/>
          </a:ln>
        </p:spPr>
        <p:txBody>
          <a:bodyPr/>
          <a:lstStyle/>
          <a:p>
            <a:endParaRPr lang="en-US"/>
          </a:p>
        </p:txBody>
      </p:sp>
      <p:sp>
        <p:nvSpPr>
          <p:cNvPr id="62533" name="Rectangle 69"/>
          <p:cNvSpPr>
            <a:spLocks noChangeArrowheads="1"/>
          </p:cNvSpPr>
          <p:nvPr/>
        </p:nvSpPr>
        <p:spPr bwMode="auto">
          <a:xfrm>
            <a:off x="3017838" y="5305425"/>
            <a:ext cx="1774825" cy="476250"/>
          </a:xfrm>
          <a:prstGeom prst="rect">
            <a:avLst/>
          </a:prstGeom>
          <a:noFill/>
          <a:ln w="9525">
            <a:noFill/>
            <a:miter lim="800000"/>
            <a:headEnd/>
            <a:tailEnd/>
          </a:ln>
        </p:spPr>
        <p:txBody>
          <a:bodyPr/>
          <a:lstStyle/>
          <a:p>
            <a:endParaRPr lang="en-US"/>
          </a:p>
        </p:txBody>
      </p:sp>
      <p:sp>
        <p:nvSpPr>
          <p:cNvPr id="62534" name="Rectangle 70"/>
          <p:cNvSpPr>
            <a:spLocks noChangeArrowheads="1"/>
          </p:cNvSpPr>
          <p:nvPr/>
        </p:nvSpPr>
        <p:spPr bwMode="auto">
          <a:xfrm>
            <a:off x="3017838" y="5326063"/>
            <a:ext cx="1766887"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Postponement</a:t>
            </a:r>
            <a:endParaRPr lang="en-US" u="sng">
              <a:solidFill>
                <a:schemeClr val="accent2"/>
              </a:solidFill>
              <a:latin typeface="Arial" pitchFamily="34" charset="0"/>
            </a:endParaRPr>
          </a:p>
        </p:txBody>
      </p:sp>
      <p:sp>
        <p:nvSpPr>
          <p:cNvPr id="62535" name="Rectangle 71"/>
          <p:cNvSpPr>
            <a:spLocks noChangeArrowheads="1"/>
          </p:cNvSpPr>
          <p:nvPr/>
        </p:nvSpPr>
        <p:spPr bwMode="auto">
          <a:xfrm>
            <a:off x="5599113" y="5305425"/>
            <a:ext cx="1727200" cy="476250"/>
          </a:xfrm>
          <a:prstGeom prst="rect">
            <a:avLst/>
          </a:prstGeom>
          <a:noFill/>
          <a:ln w="9525">
            <a:noFill/>
            <a:miter lim="800000"/>
            <a:headEnd/>
            <a:tailEnd/>
          </a:ln>
        </p:spPr>
        <p:txBody>
          <a:bodyPr/>
          <a:lstStyle/>
          <a:p>
            <a:endParaRPr lang="en-US"/>
          </a:p>
        </p:txBody>
      </p:sp>
      <p:sp>
        <p:nvSpPr>
          <p:cNvPr id="62536" name="Rectangle 72"/>
          <p:cNvSpPr>
            <a:spLocks noChangeArrowheads="1"/>
          </p:cNvSpPr>
          <p:nvPr/>
        </p:nvSpPr>
        <p:spPr bwMode="auto">
          <a:xfrm>
            <a:off x="5599113" y="5326063"/>
            <a:ext cx="1719262" cy="350837"/>
          </a:xfrm>
          <a:prstGeom prst="rect">
            <a:avLst/>
          </a:prstGeom>
          <a:noFill/>
          <a:ln w="9525">
            <a:noFill/>
            <a:miter lim="800000"/>
            <a:headEnd/>
            <a:tailEnd/>
          </a:ln>
        </p:spPr>
        <p:txBody>
          <a:bodyPr wrap="none" lIns="0" tIns="0" rIns="0" bIns="0">
            <a:spAutoFit/>
          </a:bodyPr>
          <a:lstStyle/>
          <a:p>
            <a:pPr eaLnBrk="0" hangingPunct="0"/>
            <a:r>
              <a:rPr lang="en-US" sz="2300" b="1">
                <a:solidFill>
                  <a:schemeClr val="accent2"/>
                </a:solidFill>
              </a:rPr>
              <a:t>Advancement</a:t>
            </a:r>
            <a:endParaRPr lang="en-US" u="sng">
              <a:solidFill>
                <a:schemeClr val="accent2"/>
              </a:solidFill>
              <a:latin typeface="Arial" pitchFamily="34" charset="0"/>
            </a:endParaRPr>
          </a:p>
        </p:txBody>
      </p:sp>
      <p:sp>
        <p:nvSpPr>
          <p:cNvPr id="62537" name="Rectangle 73"/>
          <p:cNvSpPr>
            <a:spLocks noChangeArrowheads="1"/>
          </p:cNvSpPr>
          <p:nvPr/>
        </p:nvSpPr>
        <p:spPr bwMode="auto">
          <a:xfrm>
            <a:off x="2705100" y="3135313"/>
            <a:ext cx="2479675" cy="1670050"/>
          </a:xfrm>
          <a:prstGeom prst="rect">
            <a:avLst/>
          </a:prstGeom>
          <a:noFill/>
          <a:ln w="28575">
            <a:solidFill>
              <a:srgbClr val="000000"/>
            </a:solidFill>
            <a:miter lim="800000"/>
            <a:headEnd/>
            <a:tailEnd/>
          </a:ln>
        </p:spPr>
        <p:txBody>
          <a:bodyPr/>
          <a:lstStyle/>
          <a:p>
            <a:endParaRPr lang="en-US"/>
          </a:p>
        </p:txBody>
      </p:sp>
      <p:sp>
        <p:nvSpPr>
          <p:cNvPr id="62538" name="Rectangle 74"/>
          <p:cNvSpPr>
            <a:spLocks noChangeArrowheads="1"/>
          </p:cNvSpPr>
          <p:nvPr/>
        </p:nvSpPr>
        <p:spPr bwMode="auto">
          <a:xfrm>
            <a:off x="5180013" y="3133725"/>
            <a:ext cx="2479675" cy="1668463"/>
          </a:xfrm>
          <a:prstGeom prst="rect">
            <a:avLst/>
          </a:prstGeom>
          <a:noFill/>
          <a:ln w="28575">
            <a:solidFill>
              <a:srgbClr val="000000"/>
            </a:solidFill>
            <a:miter lim="800000"/>
            <a:headEnd/>
            <a:tailEnd/>
          </a:ln>
        </p:spPr>
        <p:txBody>
          <a:bodyPr/>
          <a:lstStyle/>
          <a:p>
            <a:endParaRPr lang="en-US"/>
          </a:p>
        </p:txBody>
      </p:sp>
      <p:sp>
        <p:nvSpPr>
          <p:cNvPr id="62539" name="Rectangle 75"/>
          <p:cNvSpPr>
            <a:spLocks noChangeArrowheads="1"/>
          </p:cNvSpPr>
          <p:nvPr/>
        </p:nvSpPr>
        <p:spPr bwMode="auto">
          <a:xfrm>
            <a:off x="4740275" y="5022850"/>
            <a:ext cx="892175" cy="350838"/>
          </a:xfrm>
          <a:prstGeom prst="rect">
            <a:avLst/>
          </a:prstGeom>
          <a:solidFill>
            <a:schemeClr val="bg1"/>
          </a:solidFill>
          <a:ln w="9525">
            <a:noFill/>
            <a:miter lim="800000"/>
            <a:headEnd/>
            <a:tailEnd/>
          </a:ln>
        </p:spPr>
        <p:txBody>
          <a:bodyPr wrap="none" lIns="0" tIns="0" rIns="0" bIns="0">
            <a:spAutoFit/>
          </a:bodyPr>
          <a:lstStyle/>
          <a:p>
            <a:pPr eaLnBrk="0" hangingPunct="0"/>
            <a:r>
              <a:rPr lang="en-US" sz="2300" b="1">
                <a:solidFill>
                  <a:schemeClr val="accent2"/>
                </a:solidFill>
              </a:rPr>
              <a:t>Taping</a:t>
            </a:r>
            <a:endParaRPr lang="en-US" b="1" u="sng">
              <a:solidFill>
                <a:schemeClr val="accent2"/>
              </a:solidFill>
              <a:latin typeface="Arial" pitchFamily="34" charset="0"/>
            </a:endParaRPr>
          </a:p>
        </p:txBody>
      </p:sp>
      <p:sp>
        <p:nvSpPr>
          <p:cNvPr id="62540" name="Rectangle 76"/>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41" name="Rectangle 77"/>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42" name="Rectangle 78"/>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43" name="Rectangle 79"/>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44" name="Rectangle 80"/>
          <p:cNvSpPr>
            <a:spLocks noChangeArrowheads="1"/>
          </p:cNvSpPr>
          <p:nvPr/>
        </p:nvSpPr>
        <p:spPr bwMode="auto">
          <a:xfrm>
            <a:off x="1624013" y="3862388"/>
            <a:ext cx="838200"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 </a:t>
            </a:r>
            <a:endParaRPr lang="en-US" u="sng">
              <a:latin typeface="Arial" pitchFamily="34" charset="0"/>
            </a:endParaRPr>
          </a:p>
        </p:txBody>
      </p:sp>
      <p:sp>
        <p:nvSpPr>
          <p:cNvPr id="62545" name="Rectangle 81"/>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46" name="Rectangle 82"/>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47" name="Rectangle 83"/>
          <p:cNvSpPr>
            <a:spLocks noChangeArrowheads="1"/>
          </p:cNvSpPr>
          <p:nvPr/>
        </p:nvSpPr>
        <p:spPr bwMode="auto">
          <a:xfrm>
            <a:off x="1579563" y="2286000"/>
            <a:ext cx="919162" cy="322263"/>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products</a:t>
            </a:r>
            <a:endParaRPr lang="en-US" u="sng">
              <a:latin typeface="Arial" pitchFamily="34" charset="0"/>
            </a:endParaRPr>
          </a:p>
        </p:txBody>
      </p:sp>
      <p:sp>
        <p:nvSpPr>
          <p:cNvPr id="62548" name="Rectangle 8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49" name="Rectangle 8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50" name="Rectangle 8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51" name="Rectangle 87"/>
          <p:cNvSpPr>
            <a:spLocks noChangeArrowheads="1"/>
          </p:cNvSpPr>
          <p:nvPr/>
        </p:nvSpPr>
        <p:spPr bwMode="auto">
          <a:xfrm>
            <a:off x="1563688" y="1951038"/>
            <a:ext cx="935037" cy="423862"/>
          </a:xfrm>
          <a:prstGeom prst="rect">
            <a:avLst/>
          </a:prstGeom>
          <a:noFill/>
          <a:ln w="9525">
            <a:noFill/>
            <a:miter lim="800000"/>
            <a:headEnd/>
            <a:tailEnd/>
          </a:ln>
        </p:spPr>
        <p:txBody>
          <a:bodyPr/>
          <a:lstStyle/>
          <a:p>
            <a:endParaRPr lang="en-US"/>
          </a:p>
        </p:txBody>
      </p:sp>
      <p:sp>
        <p:nvSpPr>
          <p:cNvPr id="62552" name="Rectangle 88"/>
          <p:cNvSpPr>
            <a:spLocks noChangeArrowheads="1"/>
          </p:cNvSpPr>
          <p:nvPr/>
        </p:nvSpPr>
        <p:spPr bwMode="auto">
          <a:xfrm>
            <a:off x="1563688" y="1976438"/>
            <a:ext cx="949325"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Standard</a:t>
            </a:r>
            <a:endParaRPr lang="en-US" u="sng">
              <a:latin typeface="Arial" pitchFamily="34" charset="0"/>
            </a:endParaRPr>
          </a:p>
        </p:txBody>
      </p:sp>
      <p:sp>
        <p:nvSpPr>
          <p:cNvPr id="62553" name="Rectangle 89"/>
          <p:cNvSpPr>
            <a:spLocks noChangeArrowheads="1"/>
          </p:cNvSpPr>
          <p:nvPr/>
        </p:nvSpPr>
        <p:spPr bwMode="auto">
          <a:xfrm>
            <a:off x="1357313" y="3284538"/>
            <a:ext cx="1222375" cy="427037"/>
          </a:xfrm>
          <a:prstGeom prst="rect">
            <a:avLst/>
          </a:prstGeom>
          <a:noFill/>
          <a:ln w="9525">
            <a:noFill/>
            <a:miter lim="800000"/>
            <a:headEnd/>
            <a:tailEnd/>
          </a:ln>
        </p:spPr>
        <p:txBody>
          <a:bodyPr/>
          <a:lstStyle/>
          <a:p>
            <a:endParaRPr lang="en-US"/>
          </a:p>
        </p:txBody>
      </p:sp>
      <p:sp>
        <p:nvSpPr>
          <p:cNvPr id="62554" name="Rectangle 90"/>
          <p:cNvSpPr>
            <a:spLocks noChangeArrowheads="1"/>
          </p:cNvSpPr>
          <p:nvPr/>
        </p:nvSpPr>
        <p:spPr bwMode="auto">
          <a:xfrm>
            <a:off x="1357313" y="3516313"/>
            <a:ext cx="1238250" cy="32226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Both std. &amp;</a:t>
            </a:r>
            <a:endParaRPr lang="en-US" u="sng">
              <a:latin typeface="Arial" pitchFamily="34" charset="0"/>
            </a:endParaRPr>
          </a:p>
        </p:txBody>
      </p:sp>
      <p:sp>
        <p:nvSpPr>
          <p:cNvPr id="62555" name="Rectangle 91"/>
          <p:cNvSpPr>
            <a:spLocks noChangeArrowheads="1"/>
          </p:cNvSpPr>
          <p:nvPr/>
        </p:nvSpPr>
        <p:spPr bwMode="auto">
          <a:xfrm>
            <a:off x="1624013" y="3771900"/>
            <a:ext cx="827087" cy="425450"/>
          </a:xfrm>
          <a:prstGeom prst="rect">
            <a:avLst/>
          </a:prstGeom>
          <a:noFill/>
          <a:ln w="9525">
            <a:noFill/>
            <a:miter lim="800000"/>
            <a:headEnd/>
            <a:tailEnd/>
          </a:ln>
        </p:spPr>
        <p:txBody>
          <a:bodyPr/>
          <a:lstStyle/>
          <a:p>
            <a:endParaRPr lang="en-US"/>
          </a:p>
        </p:txBody>
      </p:sp>
      <p:sp>
        <p:nvSpPr>
          <p:cNvPr id="62556" name="Rectangle 92"/>
          <p:cNvSpPr>
            <a:spLocks noChangeArrowheads="1"/>
          </p:cNvSpPr>
          <p:nvPr/>
        </p:nvSpPr>
        <p:spPr bwMode="auto">
          <a:xfrm>
            <a:off x="1539875" y="4257675"/>
            <a:ext cx="906463" cy="425450"/>
          </a:xfrm>
          <a:prstGeom prst="rect">
            <a:avLst/>
          </a:prstGeom>
          <a:noFill/>
          <a:ln w="9525">
            <a:noFill/>
            <a:miter lim="800000"/>
            <a:headEnd/>
            <a:tailEnd/>
          </a:ln>
        </p:spPr>
        <p:txBody>
          <a:bodyPr/>
          <a:lstStyle/>
          <a:p>
            <a:endParaRPr lang="en-US"/>
          </a:p>
        </p:txBody>
      </p:sp>
      <p:sp>
        <p:nvSpPr>
          <p:cNvPr id="62557" name="Rectangle 93"/>
          <p:cNvSpPr>
            <a:spLocks noChangeArrowheads="1"/>
          </p:cNvSpPr>
          <p:nvPr/>
        </p:nvSpPr>
        <p:spPr bwMode="auto">
          <a:xfrm>
            <a:off x="1579563" y="2435225"/>
            <a:ext cx="906462" cy="427038"/>
          </a:xfrm>
          <a:prstGeom prst="rect">
            <a:avLst/>
          </a:prstGeom>
          <a:noFill/>
          <a:ln w="9525">
            <a:noFill/>
            <a:miter lim="800000"/>
            <a:headEnd/>
            <a:tailEnd/>
          </a:ln>
        </p:spPr>
        <p:txBody>
          <a:bodyPr/>
          <a:lstStyle/>
          <a:p>
            <a:endParaRPr lang="en-US"/>
          </a:p>
        </p:txBody>
      </p:sp>
      <p:sp>
        <p:nvSpPr>
          <p:cNvPr id="62558" name="Rectangle 94"/>
          <p:cNvSpPr>
            <a:spLocks noChangeArrowheads="1"/>
          </p:cNvSpPr>
          <p:nvPr/>
        </p:nvSpPr>
        <p:spPr bwMode="auto">
          <a:xfrm>
            <a:off x="1679575" y="5130800"/>
            <a:ext cx="819150" cy="427038"/>
          </a:xfrm>
          <a:prstGeom prst="rect">
            <a:avLst/>
          </a:prstGeom>
          <a:noFill/>
          <a:ln w="9525">
            <a:noFill/>
            <a:miter lim="800000"/>
            <a:headEnd/>
            <a:tailEnd/>
          </a:ln>
        </p:spPr>
        <p:txBody>
          <a:bodyPr/>
          <a:lstStyle/>
          <a:p>
            <a:endParaRPr lang="en-US"/>
          </a:p>
        </p:txBody>
      </p:sp>
      <p:sp>
        <p:nvSpPr>
          <p:cNvPr id="62559" name="Rectangle 95"/>
          <p:cNvSpPr>
            <a:spLocks noChangeArrowheads="1"/>
          </p:cNvSpPr>
          <p:nvPr/>
        </p:nvSpPr>
        <p:spPr bwMode="auto">
          <a:xfrm>
            <a:off x="1679575" y="5157788"/>
            <a:ext cx="830263" cy="320675"/>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rPr>
              <a:t>Custom</a:t>
            </a:r>
            <a:endParaRPr lang="en-US" u="sng">
              <a:latin typeface="Arial" pitchFamily="34" charset="0"/>
            </a:endParaRPr>
          </a:p>
        </p:txBody>
      </p:sp>
      <p:sp>
        <p:nvSpPr>
          <p:cNvPr id="62560" name="Rectangle 96"/>
          <p:cNvSpPr>
            <a:spLocks noChangeArrowheads="1"/>
          </p:cNvSpPr>
          <p:nvPr/>
        </p:nvSpPr>
        <p:spPr bwMode="auto">
          <a:xfrm>
            <a:off x="1628775" y="5614988"/>
            <a:ext cx="906463" cy="427037"/>
          </a:xfrm>
          <a:prstGeom prst="rect">
            <a:avLst/>
          </a:prstGeom>
          <a:noFill/>
          <a:ln w="9525">
            <a:noFill/>
            <a:miter lim="800000"/>
            <a:headEnd/>
            <a:tailEnd/>
          </a:ln>
        </p:spPr>
        <p:txBody>
          <a:bodyPr/>
          <a:lstStyle/>
          <a:p>
            <a:endParaRPr lang="en-US"/>
          </a:p>
        </p:txBody>
      </p:sp>
      <p:sp>
        <p:nvSpPr>
          <p:cNvPr id="62561" name="Rectangle 97"/>
          <p:cNvSpPr>
            <a:spLocks noChangeArrowheads="1"/>
          </p:cNvSpPr>
          <p:nvPr/>
        </p:nvSpPr>
        <p:spPr bwMode="auto">
          <a:xfrm>
            <a:off x="2414588" y="325438"/>
            <a:ext cx="5376862" cy="427037"/>
          </a:xfrm>
          <a:prstGeom prst="rect">
            <a:avLst/>
          </a:prstGeom>
          <a:noFill/>
          <a:ln w="9525">
            <a:noFill/>
            <a:miter lim="800000"/>
            <a:headEnd/>
            <a:tailEnd/>
          </a:ln>
        </p:spPr>
        <p:txBody>
          <a:bodyPr wrap="none" lIns="0" tIns="0" rIns="0" bIns="0">
            <a:spAutoFit/>
          </a:bodyPr>
          <a:lstStyle/>
          <a:p>
            <a:pPr algn="ctr" eaLnBrk="0" hangingPunct="0"/>
            <a:r>
              <a:rPr lang="en-US" sz="2800" b="1">
                <a:solidFill>
                  <a:srgbClr val="000000"/>
                </a:solidFill>
                <a:latin typeface="Arial" pitchFamily="34" charset="0"/>
              </a:rPr>
              <a:t>Premium for flexible production</a:t>
            </a:r>
            <a:endParaRPr lang="en-US" b="1" u="sng">
              <a:latin typeface="Arial"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r>
              <a:rPr lang="en-US" smtClean="0"/>
              <a:t>Peapod: Reflections &amp; Related</a:t>
            </a:r>
          </a:p>
        </p:txBody>
      </p:sp>
      <p:sp>
        <p:nvSpPr>
          <p:cNvPr id="345091" name="Rectangle 3"/>
          <p:cNvSpPr>
            <a:spLocks noGrp="1" noChangeArrowheads="1"/>
          </p:cNvSpPr>
          <p:nvPr>
            <p:ph type="body" idx="1"/>
          </p:nvPr>
        </p:nvSpPr>
        <p:spPr/>
        <p:txBody>
          <a:bodyPr/>
          <a:lstStyle/>
          <a:p>
            <a:pPr eaLnBrk="1" hangingPunct="1">
              <a:lnSpc>
                <a:spcPct val="90000"/>
              </a:lnSpc>
            </a:pPr>
            <a:r>
              <a:rPr lang="en-US" sz="1800" smtClean="0"/>
              <a:t>A benchmark for home delivery: </a:t>
            </a:r>
            <a:r>
              <a:rPr lang="en-US" sz="1800" i="1" smtClean="0"/>
              <a:t>Mumbai Tiffinwallahs</a:t>
            </a:r>
          </a:p>
          <a:p>
            <a:pPr lvl="1" eaLnBrk="1" hangingPunct="1">
              <a:lnSpc>
                <a:spcPct val="90000"/>
              </a:lnSpc>
            </a:pPr>
            <a:r>
              <a:rPr lang="en-US" sz="1600" smtClean="0"/>
              <a:t>Deliver 175,000 lunches (or “tiffin”) each day to offices and schools throughout Mumbai (formerly Bombay)</a:t>
            </a:r>
          </a:p>
          <a:p>
            <a:pPr lvl="1" eaLnBrk="1" hangingPunct="1">
              <a:lnSpc>
                <a:spcPct val="90000"/>
              </a:lnSpc>
            </a:pPr>
            <a:r>
              <a:rPr lang="en-US" sz="1600" smtClean="0"/>
              <a:t>Pickup at home, delivery by 12:30, pickup at 1:30pm and returned to home</a:t>
            </a:r>
          </a:p>
          <a:p>
            <a:pPr lvl="1" eaLnBrk="1" hangingPunct="1">
              <a:lnSpc>
                <a:spcPct val="90000"/>
              </a:lnSpc>
            </a:pPr>
            <a:r>
              <a:rPr lang="en-US" sz="1600" smtClean="0"/>
              <a:t>5,000 tiffinwallahs make a mistake only about once every ?</a:t>
            </a:r>
          </a:p>
          <a:p>
            <a:pPr lvl="2" eaLnBrk="1" hangingPunct="1">
              <a:lnSpc>
                <a:spcPct val="90000"/>
              </a:lnSpc>
            </a:pPr>
            <a:r>
              <a:rPr lang="en-US" sz="1400" smtClean="0"/>
              <a:t>What “sigma level” is this process?</a:t>
            </a:r>
          </a:p>
          <a:p>
            <a:pPr eaLnBrk="1" hangingPunct="1">
              <a:lnSpc>
                <a:spcPct val="90000"/>
              </a:lnSpc>
            </a:pPr>
            <a:endParaRPr lang="en-US" sz="1800" smtClean="0"/>
          </a:p>
          <a:p>
            <a:pPr eaLnBrk="1" hangingPunct="1">
              <a:lnSpc>
                <a:spcPct val="90000"/>
              </a:lnSpc>
            </a:pPr>
            <a:r>
              <a:rPr lang="en-US" sz="1800" smtClean="0"/>
              <a:t>A counter-model to Peapod: </a:t>
            </a:r>
          </a:p>
          <a:p>
            <a:pPr lvl="1" eaLnBrk="1" hangingPunct="1">
              <a:lnSpc>
                <a:spcPct val="90000"/>
              </a:lnSpc>
            </a:pPr>
            <a:r>
              <a:rPr lang="en-US" sz="1600" smtClean="0"/>
              <a:t>Take ‘n’ bake model</a:t>
            </a:r>
          </a:p>
          <a:p>
            <a:pPr lvl="2" eaLnBrk="1" hangingPunct="1">
              <a:lnSpc>
                <a:spcPct val="90000"/>
              </a:lnSpc>
            </a:pPr>
            <a:r>
              <a:rPr lang="en-US" sz="1400" smtClean="0"/>
              <a:t>www.papamurphys.com</a:t>
            </a:r>
          </a:p>
          <a:p>
            <a:pPr lvl="1" eaLnBrk="1" hangingPunct="1">
              <a:lnSpc>
                <a:spcPct val="90000"/>
              </a:lnSpc>
            </a:pPr>
            <a:endParaRPr lang="en-US" sz="1600" smtClean="0"/>
          </a:p>
          <a:p>
            <a:pPr lvl="1" eaLnBrk="1" hangingPunct="1">
              <a:lnSpc>
                <a:spcPct val="90000"/>
              </a:lnSpc>
            </a:pPr>
            <a:r>
              <a:rPr lang="en-US" sz="1600" smtClean="0"/>
              <a:t>Contrast resource allocation with Peopod:</a:t>
            </a:r>
          </a:p>
          <a:p>
            <a:pPr lvl="1" eaLnBrk="1" hangingPunct="1">
              <a:lnSpc>
                <a:spcPct val="90000"/>
              </a:lnSpc>
            </a:pPr>
            <a:endParaRPr lang="en-US" sz="1600" smtClean="0"/>
          </a:p>
          <a:p>
            <a:pPr lvl="1" eaLnBrk="1" hangingPunct="1">
              <a:lnSpc>
                <a:spcPct val="90000"/>
              </a:lnSpc>
            </a:pPr>
            <a:r>
              <a:rPr lang="en-US" sz="1600" smtClean="0"/>
              <a:t>Does it work?</a:t>
            </a:r>
          </a:p>
          <a:p>
            <a:pPr lvl="2" eaLnBrk="1" hangingPunct="1">
              <a:lnSpc>
                <a:spcPct val="90000"/>
              </a:lnSpc>
            </a:pPr>
            <a:r>
              <a:rPr lang="en-US" sz="1400" smtClean="0"/>
              <a:t>1981: Papa Aldo’s Pizza was founded in Hillsboro, Oregon</a:t>
            </a:r>
          </a:p>
          <a:p>
            <a:pPr lvl="2" eaLnBrk="1" hangingPunct="1">
              <a:lnSpc>
                <a:spcPct val="90000"/>
              </a:lnSpc>
            </a:pPr>
            <a:r>
              <a:rPr lang="en-US" sz="1400" smtClean="0"/>
              <a:t>There are currently over 700 Papa Murphy’s stores in 22 states.  System-wide sales for 2001 totaled $380,000,000. </a:t>
            </a:r>
          </a:p>
          <a:p>
            <a:pPr lvl="3" eaLnBrk="1" hangingPunct="1">
              <a:lnSpc>
                <a:spcPct val="90000"/>
              </a:lnSpc>
            </a:pPr>
            <a:r>
              <a:rPr lang="en-US" sz="1200" smtClean="0"/>
              <a:t>98% of Papa Murphy’s stores are franchised.  It is the energy and entrepreneurial spirit of our franchisees that makes Papa Murphy’s the innovative and customer centered organization that it is.  Without the hard work and dedication of our franchisees we would not have been able to experience the growth and success that we have seen over the last 5 years.</a:t>
            </a:r>
          </a:p>
        </p:txBody>
      </p:sp>
      <p:pic>
        <p:nvPicPr>
          <p:cNvPr id="345092" name="Picture 4" descr="Logo10a"/>
          <p:cNvPicPr>
            <a:picLocks noChangeAspect="1" noChangeArrowheads="1"/>
          </p:cNvPicPr>
          <p:nvPr/>
        </p:nvPicPr>
        <p:blipFill>
          <a:blip r:embed="rId3" cstate="print"/>
          <a:srcRect/>
          <a:stretch>
            <a:fillRect/>
          </a:stretch>
        </p:blipFill>
        <p:spPr bwMode="auto">
          <a:xfrm>
            <a:off x="3751263" y="2936875"/>
            <a:ext cx="3267075" cy="895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fade">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5091">
                                            <p:txEl>
                                              <p:pRg st="0" end="0"/>
                                            </p:txEl>
                                          </p:spTgt>
                                        </p:tgtEl>
                                        <p:attrNameLst>
                                          <p:attrName>style.visibility</p:attrName>
                                        </p:attrNameLst>
                                      </p:cBhvr>
                                      <p:to>
                                        <p:strVal val="visible"/>
                                      </p:to>
                                    </p:set>
                                    <p:animEffect transition="in" filter="fade">
                                      <p:cBhvr>
                                        <p:cTn id="12" dur="2000"/>
                                        <p:tgtEl>
                                          <p:spTgt spid="34509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5091">
                                            <p:txEl>
                                              <p:pRg st="1" end="1"/>
                                            </p:txEl>
                                          </p:spTgt>
                                        </p:tgtEl>
                                        <p:attrNameLst>
                                          <p:attrName>style.visibility</p:attrName>
                                        </p:attrNameLst>
                                      </p:cBhvr>
                                      <p:to>
                                        <p:strVal val="visible"/>
                                      </p:to>
                                    </p:set>
                                    <p:animEffect transition="in" filter="fade">
                                      <p:cBhvr>
                                        <p:cTn id="15" dur="2000"/>
                                        <p:tgtEl>
                                          <p:spTgt spid="34509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5091">
                                            <p:txEl>
                                              <p:pRg st="2" end="2"/>
                                            </p:txEl>
                                          </p:spTgt>
                                        </p:tgtEl>
                                        <p:attrNameLst>
                                          <p:attrName>style.visibility</p:attrName>
                                        </p:attrNameLst>
                                      </p:cBhvr>
                                      <p:to>
                                        <p:strVal val="visible"/>
                                      </p:to>
                                    </p:set>
                                    <p:animEffect transition="in" filter="fade">
                                      <p:cBhvr>
                                        <p:cTn id="18" dur="2000"/>
                                        <p:tgtEl>
                                          <p:spTgt spid="34509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5091">
                                            <p:txEl>
                                              <p:pRg st="3" end="3"/>
                                            </p:txEl>
                                          </p:spTgt>
                                        </p:tgtEl>
                                        <p:attrNameLst>
                                          <p:attrName>style.visibility</p:attrName>
                                        </p:attrNameLst>
                                      </p:cBhvr>
                                      <p:to>
                                        <p:strVal val="visible"/>
                                      </p:to>
                                    </p:set>
                                    <p:animEffect transition="in" filter="fade">
                                      <p:cBhvr>
                                        <p:cTn id="21" dur="2000"/>
                                        <p:tgtEl>
                                          <p:spTgt spid="34509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5091">
                                            <p:txEl>
                                              <p:pRg st="4" end="4"/>
                                            </p:txEl>
                                          </p:spTgt>
                                        </p:tgtEl>
                                        <p:attrNameLst>
                                          <p:attrName>style.visibility</p:attrName>
                                        </p:attrNameLst>
                                      </p:cBhvr>
                                      <p:to>
                                        <p:strVal val="visible"/>
                                      </p:to>
                                    </p:set>
                                    <p:animEffect transition="in" filter="fade">
                                      <p:cBhvr>
                                        <p:cTn id="24" dur="2000"/>
                                        <p:tgtEl>
                                          <p:spTgt spid="345091">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5091">
                                            <p:txEl>
                                              <p:pRg st="6" end="6"/>
                                            </p:txEl>
                                          </p:spTgt>
                                        </p:tgtEl>
                                        <p:attrNameLst>
                                          <p:attrName>style.visibility</p:attrName>
                                        </p:attrNameLst>
                                      </p:cBhvr>
                                      <p:to>
                                        <p:strVal val="visible"/>
                                      </p:to>
                                    </p:set>
                                    <p:animEffect transition="in" filter="fade">
                                      <p:cBhvr>
                                        <p:cTn id="29" dur="2000"/>
                                        <p:tgtEl>
                                          <p:spTgt spid="345091">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5091">
                                            <p:txEl>
                                              <p:pRg st="7" end="7"/>
                                            </p:txEl>
                                          </p:spTgt>
                                        </p:tgtEl>
                                        <p:attrNameLst>
                                          <p:attrName>style.visibility</p:attrName>
                                        </p:attrNameLst>
                                      </p:cBhvr>
                                      <p:to>
                                        <p:strVal val="visible"/>
                                      </p:to>
                                    </p:set>
                                    <p:animEffect transition="in" filter="fade">
                                      <p:cBhvr>
                                        <p:cTn id="32" dur="2000"/>
                                        <p:tgtEl>
                                          <p:spTgt spid="345091">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5091">
                                            <p:txEl>
                                              <p:pRg st="8" end="8"/>
                                            </p:txEl>
                                          </p:spTgt>
                                        </p:tgtEl>
                                        <p:attrNameLst>
                                          <p:attrName>style.visibility</p:attrName>
                                        </p:attrNameLst>
                                      </p:cBhvr>
                                      <p:to>
                                        <p:strVal val="visible"/>
                                      </p:to>
                                    </p:set>
                                    <p:animEffect transition="in" filter="fade">
                                      <p:cBhvr>
                                        <p:cTn id="35" dur="2000"/>
                                        <p:tgtEl>
                                          <p:spTgt spid="345091">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5091">
                                            <p:txEl>
                                              <p:pRg st="10" end="10"/>
                                            </p:txEl>
                                          </p:spTgt>
                                        </p:tgtEl>
                                        <p:attrNameLst>
                                          <p:attrName>style.visibility</p:attrName>
                                        </p:attrNameLst>
                                      </p:cBhvr>
                                      <p:to>
                                        <p:strVal val="visible"/>
                                      </p:to>
                                    </p:set>
                                    <p:animEffect transition="in" filter="fade">
                                      <p:cBhvr>
                                        <p:cTn id="38" dur="2000"/>
                                        <p:tgtEl>
                                          <p:spTgt spid="345091">
                                            <p:txEl>
                                              <p:pRg st="10" end="10"/>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5091">
                                            <p:txEl>
                                              <p:pRg st="12" end="12"/>
                                            </p:txEl>
                                          </p:spTgt>
                                        </p:tgtEl>
                                        <p:attrNameLst>
                                          <p:attrName>style.visibility</p:attrName>
                                        </p:attrNameLst>
                                      </p:cBhvr>
                                      <p:to>
                                        <p:strVal val="visible"/>
                                      </p:to>
                                    </p:set>
                                    <p:animEffect transition="in" filter="fade">
                                      <p:cBhvr>
                                        <p:cTn id="41" dur="2000"/>
                                        <p:tgtEl>
                                          <p:spTgt spid="345091">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5091">
                                            <p:txEl>
                                              <p:pRg st="13" end="13"/>
                                            </p:txEl>
                                          </p:spTgt>
                                        </p:tgtEl>
                                        <p:attrNameLst>
                                          <p:attrName>style.visibility</p:attrName>
                                        </p:attrNameLst>
                                      </p:cBhvr>
                                      <p:to>
                                        <p:strVal val="visible"/>
                                      </p:to>
                                    </p:set>
                                    <p:animEffect transition="in" filter="fade">
                                      <p:cBhvr>
                                        <p:cTn id="44" dur="2000"/>
                                        <p:tgtEl>
                                          <p:spTgt spid="345091">
                                            <p:txEl>
                                              <p:pRg st="13" end="13"/>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5091">
                                            <p:txEl>
                                              <p:pRg st="14" end="14"/>
                                            </p:txEl>
                                          </p:spTgt>
                                        </p:tgtEl>
                                        <p:attrNameLst>
                                          <p:attrName>style.visibility</p:attrName>
                                        </p:attrNameLst>
                                      </p:cBhvr>
                                      <p:to>
                                        <p:strVal val="visible"/>
                                      </p:to>
                                    </p:set>
                                    <p:animEffect transition="in" filter="fade">
                                      <p:cBhvr>
                                        <p:cTn id="47" dur="2000"/>
                                        <p:tgtEl>
                                          <p:spTgt spid="345091">
                                            <p:txEl>
                                              <p:pRg st="14" end="14"/>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5091">
                                            <p:txEl>
                                              <p:pRg st="15" end="15"/>
                                            </p:txEl>
                                          </p:spTgt>
                                        </p:tgtEl>
                                        <p:attrNameLst>
                                          <p:attrName>style.visibility</p:attrName>
                                        </p:attrNameLst>
                                      </p:cBhvr>
                                      <p:to>
                                        <p:strVal val="visible"/>
                                      </p:to>
                                    </p:set>
                                    <p:animEffect transition="in" filter="fade">
                                      <p:cBhvr>
                                        <p:cTn id="50" dur="2000"/>
                                        <p:tgtEl>
                                          <p:spTgt spid="345091">
                                            <p:txEl>
                                              <p:pRg st="15" end="1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45092"/>
                                        </p:tgtEl>
                                        <p:attrNameLst>
                                          <p:attrName>style.visibility</p:attrName>
                                        </p:attrNameLst>
                                      </p:cBhvr>
                                      <p:to>
                                        <p:strVal val="visible"/>
                                      </p:to>
                                    </p:set>
                                    <p:anim calcmode="lin" valueType="num">
                                      <p:cBhvr additive="base">
                                        <p:cTn id="55" dur="500" fill="hold"/>
                                        <p:tgtEl>
                                          <p:spTgt spid="345092"/>
                                        </p:tgtEl>
                                        <p:attrNameLst>
                                          <p:attrName>ppt_x</p:attrName>
                                        </p:attrNameLst>
                                      </p:cBhvr>
                                      <p:tavLst>
                                        <p:tav tm="0">
                                          <p:val>
                                            <p:strVal val="1+#ppt_w/2"/>
                                          </p:val>
                                        </p:tav>
                                        <p:tav tm="100000">
                                          <p:val>
                                            <p:strVal val="#ppt_x"/>
                                          </p:val>
                                        </p:tav>
                                      </p:tavLst>
                                    </p:anim>
                                    <p:anim calcmode="lin" valueType="num">
                                      <p:cBhvr additive="base">
                                        <p:cTn id="56" dur="500" fill="hold"/>
                                        <p:tgtEl>
                                          <p:spTgt spid="345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nimBg="1"/>
      <p:bldP spid="345091"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Larger picture ideas from reading “The duel for the doorstep”  </a:t>
            </a:r>
            <a:r>
              <a:rPr lang="en-US" sz="2000" smtClean="0"/>
              <a:t>(McK Q, 2000)</a:t>
            </a:r>
          </a:p>
        </p:txBody>
      </p:sp>
      <p:sp>
        <p:nvSpPr>
          <p:cNvPr id="322563" name="Rectangle 3"/>
          <p:cNvSpPr>
            <a:spLocks noGrp="1" noChangeArrowheads="1"/>
          </p:cNvSpPr>
          <p:nvPr>
            <p:ph type="body" idx="1"/>
          </p:nvPr>
        </p:nvSpPr>
        <p:spPr/>
        <p:txBody>
          <a:bodyPr/>
          <a:lstStyle/>
          <a:p>
            <a:pPr eaLnBrk="1" hangingPunct="1"/>
            <a:r>
              <a:rPr lang="en-US" smtClean="0"/>
              <a:t>Fulfillment </a:t>
            </a:r>
          </a:p>
          <a:p>
            <a:pPr lvl="1" eaLnBrk="1" hangingPunct="1"/>
            <a:r>
              <a:rPr lang="en-US" sz="1800" smtClean="0"/>
              <a:t>basics: take &amp; enter orders, P&amp;P, delivery</a:t>
            </a:r>
          </a:p>
          <a:p>
            <a:pPr lvl="1" eaLnBrk="1" hangingPunct="1"/>
            <a:r>
              <a:rPr lang="en-US" sz="1800" smtClean="0"/>
              <a:t>Also: answer customer queries, learn from them + from the transactions, integrate orders &amp; returns (both on-line and off-line)</a:t>
            </a:r>
          </a:p>
          <a:p>
            <a:pPr eaLnBrk="1" hangingPunct="1"/>
            <a:r>
              <a:rPr lang="en-US" smtClean="0"/>
              <a:t>Challenges for on-line fulfillment operations:</a:t>
            </a:r>
          </a:p>
          <a:p>
            <a:pPr lvl="1" eaLnBrk="1" hangingPunct="1"/>
            <a:r>
              <a:rPr lang="en-US" sz="1800" smtClean="0"/>
              <a:t>Controlling customer data</a:t>
            </a:r>
          </a:p>
          <a:p>
            <a:pPr lvl="1" eaLnBrk="1" hangingPunct="1"/>
            <a:r>
              <a:rPr lang="en-US" sz="1800" smtClean="0"/>
              <a:t>Integrate on-line and off-line orders</a:t>
            </a:r>
          </a:p>
          <a:p>
            <a:pPr lvl="1" eaLnBrk="1" hangingPunct="1"/>
            <a:r>
              <a:rPr lang="en-US" sz="1800" smtClean="0"/>
              <a:t>Deliver goods cost-effectively</a:t>
            </a:r>
          </a:p>
          <a:p>
            <a:pPr lvl="1" eaLnBrk="1" hangingPunct="1"/>
            <a:r>
              <a:rPr lang="en-US" sz="1800" smtClean="0"/>
              <a:t>Handle returns (11% of revenue is returned!)</a:t>
            </a:r>
          </a:p>
          <a:p>
            <a:pPr eaLnBrk="1" hangingPunct="1"/>
            <a:r>
              <a:rPr lang="en-US" smtClean="0"/>
              <a:t>Three operational strategies to fulfillment:</a:t>
            </a:r>
          </a:p>
          <a:p>
            <a:pPr lvl="1" eaLnBrk="1" hangingPunct="1"/>
            <a:r>
              <a:rPr lang="en-US" sz="1800" smtClean="0"/>
              <a:t>Outsource, build selective capabilities, integrate and control entire chain of ops</a:t>
            </a:r>
          </a:p>
          <a:p>
            <a:pPr lvl="1" eaLnBrk="1" hangingPunct="1"/>
            <a:r>
              <a:rPr lang="en-US" sz="1800" smtClean="0"/>
              <a:t>Decide based on four variables:</a:t>
            </a:r>
          </a:p>
          <a:p>
            <a:pPr lvl="2" eaLnBrk="1" hangingPunct="1"/>
            <a:r>
              <a:rPr lang="en-US" smtClean="0"/>
              <a:t>Nature of customer’s interaction with product and seller</a:t>
            </a:r>
          </a:p>
          <a:p>
            <a:pPr lvl="2" eaLnBrk="1" hangingPunct="1"/>
            <a:r>
              <a:rPr lang="en-US" smtClean="0"/>
              <a:t>Current capabilities</a:t>
            </a:r>
          </a:p>
          <a:p>
            <a:pPr lvl="2" eaLnBrk="1" hangingPunct="1"/>
            <a:r>
              <a:rPr lang="en-US" smtClean="0"/>
              <a:t>Capabilities that are or will become commodity operations</a:t>
            </a:r>
          </a:p>
          <a:p>
            <a:pPr lvl="2" eaLnBrk="1" hangingPunct="1"/>
            <a:r>
              <a:rPr lang="en-US" smtClean="0"/>
              <a:t>Trade-off between time, cost and control</a:t>
            </a:r>
          </a:p>
        </p:txBody>
      </p:sp>
      <p:grpSp>
        <p:nvGrpSpPr>
          <p:cNvPr id="2" name="Group 6"/>
          <p:cNvGrpSpPr>
            <a:grpSpLocks/>
          </p:cNvGrpSpPr>
          <p:nvPr/>
        </p:nvGrpSpPr>
        <p:grpSpPr bwMode="auto">
          <a:xfrm>
            <a:off x="6642100" y="5106988"/>
            <a:ext cx="2366963" cy="1346200"/>
            <a:chOff x="4184" y="3217"/>
            <a:chExt cx="1491" cy="848"/>
          </a:xfrm>
        </p:grpSpPr>
        <p:sp>
          <p:nvSpPr>
            <p:cNvPr id="64517" name="AutoShape 4"/>
            <p:cNvSpPr>
              <a:spLocks/>
            </p:cNvSpPr>
            <p:nvPr/>
          </p:nvSpPr>
          <p:spPr bwMode="auto">
            <a:xfrm>
              <a:off x="4184" y="3217"/>
              <a:ext cx="93" cy="848"/>
            </a:xfrm>
            <a:prstGeom prst="rightBrace">
              <a:avLst>
                <a:gd name="adj1" fmla="val 75986"/>
                <a:gd name="adj2" fmla="val 50000"/>
              </a:avLst>
            </a:prstGeom>
            <a:noFill/>
            <a:ln w="9525">
              <a:solidFill>
                <a:schemeClr val="tx1"/>
              </a:solidFill>
              <a:round/>
              <a:headEnd/>
              <a:tailEnd/>
            </a:ln>
          </p:spPr>
          <p:txBody>
            <a:bodyPr wrap="none" anchor="ctr">
              <a:spAutoFit/>
            </a:bodyPr>
            <a:lstStyle/>
            <a:p>
              <a:endParaRPr lang="en-US"/>
            </a:p>
          </p:txBody>
        </p:sp>
        <p:sp>
          <p:nvSpPr>
            <p:cNvPr id="64518" name="Text Box 5"/>
            <p:cNvSpPr txBox="1">
              <a:spLocks noChangeArrowheads="1"/>
            </p:cNvSpPr>
            <p:nvPr/>
          </p:nvSpPr>
          <p:spPr bwMode="auto">
            <a:xfrm>
              <a:off x="4347" y="3374"/>
              <a:ext cx="1328" cy="520"/>
            </a:xfrm>
            <a:prstGeom prst="rect">
              <a:avLst/>
            </a:prstGeom>
            <a:noFill/>
            <a:ln w="9525" algn="ctr">
              <a:noFill/>
              <a:prstDash val="dash"/>
              <a:miter lim="800000"/>
              <a:headEnd/>
              <a:tailEnd/>
            </a:ln>
          </p:spPr>
          <p:txBody>
            <a:bodyPr wrap="none">
              <a:spAutoFit/>
            </a:bodyPr>
            <a:lstStyle/>
            <a:p>
              <a:pPr algn="ctr"/>
              <a:r>
                <a:rPr lang="en-US" sz="1600"/>
                <a:t>Exactly in line with our</a:t>
              </a:r>
            </a:p>
            <a:p>
              <a:pPr algn="ctr"/>
              <a:r>
                <a:rPr lang="en-US" sz="1600"/>
                <a:t>view of </a:t>
              </a:r>
            </a:p>
            <a:p>
              <a:pPr algn="ctr"/>
              <a:r>
                <a:rPr lang="en-US" sz="1600"/>
                <a:t>operations strategy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anim calcmode="lin" valueType="num">
                                      <p:cBhvr additive="base">
                                        <p:cTn id="7" dur="500" fill="hold"/>
                                        <p:tgtEl>
                                          <p:spTgt spid="3225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25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anim calcmode="lin" valueType="num">
                                      <p:cBhvr additive="base">
                                        <p:cTn id="11" dur="500" fill="hold"/>
                                        <p:tgtEl>
                                          <p:spTgt spid="32256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256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anim calcmode="lin" valueType="num">
                                      <p:cBhvr additive="base">
                                        <p:cTn id="15" dur="500" fill="hold"/>
                                        <p:tgtEl>
                                          <p:spTgt spid="32256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25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22563">
                                            <p:txEl>
                                              <p:pRg st="3" end="3"/>
                                            </p:txEl>
                                          </p:spTgt>
                                        </p:tgtEl>
                                        <p:attrNameLst>
                                          <p:attrName>style.visibility</p:attrName>
                                        </p:attrNameLst>
                                      </p:cBhvr>
                                      <p:to>
                                        <p:strVal val="visible"/>
                                      </p:to>
                                    </p:set>
                                    <p:anim calcmode="lin" valueType="num">
                                      <p:cBhvr additive="base">
                                        <p:cTn id="21" dur="500" fill="hold"/>
                                        <p:tgtEl>
                                          <p:spTgt spid="32256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2256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22563">
                                            <p:txEl>
                                              <p:pRg st="4" end="4"/>
                                            </p:txEl>
                                          </p:spTgt>
                                        </p:tgtEl>
                                        <p:attrNameLst>
                                          <p:attrName>style.visibility</p:attrName>
                                        </p:attrNameLst>
                                      </p:cBhvr>
                                      <p:to>
                                        <p:strVal val="visible"/>
                                      </p:to>
                                    </p:set>
                                    <p:anim calcmode="lin" valueType="num">
                                      <p:cBhvr additive="base">
                                        <p:cTn id="25" dur="500" fill="hold"/>
                                        <p:tgtEl>
                                          <p:spTgt spid="3225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256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22563">
                                            <p:txEl>
                                              <p:pRg st="5" end="5"/>
                                            </p:txEl>
                                          </p:spTgt>
                                        </p:tgtEl>
                                        <p:attrNameLst>
                                          <p:attrName>style.visibility</p:attrName>
                                        </p:attrNameLst>
                                      </p:cBhvr>
                                      <p:to>
                                        <p:strVal val="visible"/>
                                      </p:to>
                                    </p:set>
                                    <p:anim calcmode="lin" valueType="num">
                                      <p:cBhvr additive="base">
                                        <p:cTn id="29" dur="500" fill="hold"/>
                                        <p:tgtEl>
                                          <p:spTgt spid="32256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2256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2563">
                                            <p:txEl>
                                              <p:pRg st="6" end="6"/>
                                            </p:txEl>
                                          </p:spTgt>
                                        </p:tgtEl>
                                        <p:attrNameLst>
                                          <p:attrName>style.visibility</p:attrName>
                                        </p:attrNameLst>
                                      </p:cBhvr>
                                      <p:to>
                                        <p:strVal val="visible"/>
                                      </p:to>
                                    </p:set>
                                    <p:anim calcmode="lin" valueType="num">
                                      <p:cBhvr additive="base">
                                        <p:cTn id="33" dur="500" fill="hold"/>
                                        <p:tgtEl>
                                          <p:spTgt spid="32256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2256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2563">
                                            <p:txEl>
                                              <p:pRg st="7" end="7"/>
                                            </p:txEl>
                                          </p:spTgt>
                                        </p:tgtEl>
                                        <p:attrNameLst>
                                          <p:attrName>style.visibility</p:attrName>
                                        </p:attrNameLst>
                                      </p:cBhvr>
                                      <p:to>
                                        <p:strVal val="visible"/>
                                      </p:to>
                                    </p:set>
                                    <p:anim calcmode="lin" valueType="num">
                                      <p:cBhvr additive="base">
                                        <p:cTn id="37" dur="500" fill="hold"/>
                                        <p:tgtEl>
                                          <p:spTgt spid="3225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25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2563">
                                            <p:txEl>
                                              <p:pRg st="8" end="8"/>
                                            </p:txEl>
                                          </p:spTgt>
                                        </p:tgtEl>
                                        <p:attrNameLst>
                                          <p:attrName>style.visibility</p:attrName>
                                        </p:attrNameLst>
                                      </p:cBhvr>
                                      <p:to>
                                        <p:strVal val="visible"/>
                                      </p:to>
                                    </p:set>
                                    <p:anim calcmode="lin" valueType="num">
                                      <p:cBhvr additive="base">
                                        <p:cTn id="43" dur="500" fill="hold"/>
                                        <p:tgtEl>
                                          <p:spTgt spid="32256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256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22563">
                                            <p:txEl>
                                              <p:pRg st="9" end="9"/>
                                            </p:txEl>
                                          </p:spTgt>
                                        </p:tgtEl>
                                        <p:attrNameLst>
                                          <p:attrName>style.visibility</p:attrName>
                                        </p:attrNameLst>
                                      </p:cBhvr>
                                      <p:to>
                                        <p:strVal val="visible"/>
                                      </p:to>
                                    </p:set>
                                    <p:anim calcmode="lin" valueType="num">
                                      <p:cBhvr additive="base">
                                        <p:cTn id="47" dur="500" fill="hold"/>
                                        <p:tgtEl>
                                          <p:spTgt spid="32256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2256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2563">
                                            <p:txEl>
                                              <p:pRg st="10" end="10"/>
                                            </p:txEl>
                                          </p:spTgt>
                                        </p:tgtEl>
                                        <p:attrNameLst>
                                          <p:attrName>style.visibility</p:attrName>
                                        </p:attrNameLst>
                                      </p:cBhvr>
                                      <p:to>
                                        <p:strVal val="visible"/>
                                      </p:to>
                                    </p:set>
                                    <p:anim calcmode="lin" valueType="num">
                                      <p:cBhvr additive="base">
                                        <p:cTn id="51" dur="500" fill="hold"/>
                                        <p:tgtEl>
                                          <p:spTgt spid="32256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22563">
                                            <p:txEl>
                                              <p:pRg st="10" end="10"/>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2563">
                                            <p:txEl>
                                              <p:pRg st="11" end="11"/>
                                            </p:txEl>
                                          </p:spTgt>
                                        </p:tgtEl>
                                        <p:attrNameLst>
                                          <p:attrName>style.visibility</p:attrName>
                                        </p:attrNameLst>
                                      </p:cBhvr>
                                      <p:to>
                                        <p:strVal val="visible"/>
                                      </p:to>
                                    </p:set>
                                    <p:anim calcmode="lin" valueType="num">
                                      <p:cBhvr additive="base">
                                        <p:cTn id="55" dur="500" fill="hold"/>
                                        <p:tgtEl>
                                          <p:spTgt spid="32256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22563">
                                            <p:txEl>
                                              <p:pRg st="11" end="11"/>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2563">
                                            <p:txEl>
                                              <p:pRg st="12" end="12"/>
                                            </p:txEl>
                                          </p:spTgt>
                                        </p:tgtEl>
                                        <p:attrNameLst>
                                          <p:attrName>style.visibility</p:attrName>
                                        </p:attrNameLst>
                                      </p:cBhvr>
                                      <p:to>
                                        <p:strVal val="visible"/>
                                      </p:to>
                                    </p:set>
                                    <p:anim calcmode="lin" valueType="num">
                                      <p:cBhvr additive="base">
                                        <p:cTn id="59" dur="500" fill="hold"/>
                                        <p:tgtEl>
                                          <p:spTgt spid="322563">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22563">
                                            <p:txEl>
                                              <p:pRg st="12" end="12"/>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2563">
                                            <p:txEl>
                                              <p:pRg st="13" end="13"/>
                                            </p:txEl>
                                          </p:spTgt>
                                        </p:tgtEl>
                                        <p:attrNameLst>
                                          <p:attrName>style.visibility</p:attrName>
                                        </p:attrNameLst>
                                      </p:cBhvr>
                                      <p:to>
                                        <p:strVal val="visible"/>
                                      </p:to>
                                    </p:set>
                                    <p:anim calcmode="lin" valueType="num">
                                      <p:cBhvr additive="base">
                                        <p:cTn id="63" dur="500" fill="hold"/>
                                        <p:tgtEl>
                                          <p:spTgt spid="322563">
                                            <p:txEl>
                                              <p:pRg st="13" end="13"/>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22563">
                                            <p:txEl>
                                              <p:pRg st="13" end="13"/>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2563">
                                            <p:txEl>
                                              <p:pRg st="14" end="14"/>
                                            </p:txEl>
                                          </p:spTgt>
                                        </p:tgtEl>
                                        <p:attrNameLst>
                                          <p:attrName>style.visibility</p:attrName>
                                        </p:attrNameLst>
                                      </p:cBhvr>
                                      <p:to>
                                        <p:strVal val="visible"/>
                                      </p:to>
                                    </p:set>
                                    <p:anim calcmode="lin" valueType="num">
                                      <p:cBhvr additive="base">
                                        <p:cTn id="67" dur="500" fill="hold"/>
                                        <p:tgtEl>
                                          <p:spTgt spid="322563">
                                            <p:txEl>
                                              <p:pRg st="14" end="1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2256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381000" y="7938"/>
            <a:ext cx="8763000" cy="955675"/>
          </a:xfrm>
        </p:spPr>
        <p:txBody>
          <a:bodyPr/>
          <a:lstStyle/>
          <a:p>
            <a:pPr eaLnBrk="1" hangingPunct="1"/>
            <a:r>
              <a:rPr lang="en-US" sz="2400" smtClean="0"/>
              <a:t>Scorecard to analyze impact of IT as enhancing:</a:t>
            </a:r>
            <a:br>
              <a:rPr lang="en-US" sz="2400" smtClean="0"/>
            </a:br>
            <a:r>
              <a:rPr lang="en-US" sz="2400" smtClean="0"/>
              <a:t>Value/Revenue			Productivity/Efficiency</a:t>
            </a:r>
          </a:p>
        </p:txBody>
      </p:sp>
      <p:sp>
        <p:nvSpPr>
          <p:cNvPr id="65539" name="Rectangle 3"/>
          <p:cNvSpPr>
            <a:spLocks noGrp="1" noChangeArrowheads="1"/>
          </p:cNvSpPr>
          <p:nvPr>
            <p:ph type="body" idx="1"/>
          </p:nvPr>
        </p:nvSpPr>
        <p:spPr>
          <a:xfrm>
            <a:off x="155575" y="1120775"/>
            <a:ext cx="4518025" cy="5464175"/>
          </a:xfrm>
          <a:noFill/>
        </p:spPr>
        <p:txBody>
          <a:bodyPr/>
          <a:lstStyle/>
          <a:p>
            <a:pPr marL="223838" indent="-223838" eaLnBrk="1" hangingPunct="1">
              <a:lnSpc>
                <a:spcPct val="90000"/>
              </a:lnSpc>
              <a:buFont typeface="Wingdings" pitchFamily="2" charset="2"/>
              <a:buNone/>
            </a:pPr>
            <a:r>
              <a:rPr lang="en-US" sz="1600" smtClean="0">
                <a:latin typeface="Arial" pitchFamily="34" charset="0"/>
              </a:rPr>
              <a:t>1. </a:t>
            </a:r>
            <a:r>
              <a:rPr lang="en-US" sz="1600" i="1" smtClean="0">
                <a:latin typeface="Arial" pitchFamily="34" charset="0"/>
              </a:rPr>
              <a:t>Direct</a:t>
            </a:r>
            <a:r>
              <a:rPr lang="en-US" sz="1600" smtClean="0">
                <a:latin typeface="Arial" pitchFamily="34" charset="0"/>
              </a:rPr>
              <a:t> contact and sales: shrink the supply chain</a:t>
            </a:r>
          </a:p>
          <a:p>
            <a:pPr marL="504825" lvl="1" indent="-166688" eaLnBrk="1" hangingPunct="1">
              <a:lnSpc>
                <a:spcPct val="90000"/>
              </a:lnSpc>
              <a:buFontTx/>
              <a:buNone/>
            </a:pPr>
            <a:r>
              <a:rPr lang="en-US" sz="1400" smtClean="0">
                <a:latin typeface="Arial" pitchFamily="34" charset="0"/>
              </a:rPr>
              <a:t>0	Higher margins from eliminating intermediaries</a:t>
            </a:r>
          </a:p>
          <a:p>
            <a:pPr marL="223838" indent="-223838" eaLnBrk="1" hangingPunct="1">
              <a:lnSpc>
                <a:spcPct val="90000"/>
              </a:lnSpc>
              <a:buFont typeface="Wingdings" pitchFamily="2" charset="2"/>
              <a:buNone/>
            </a:pPr>
            <a:r>
              <a:rPr lang="en-US" sz="1600" smtClean="0">
                <a:latin typeface="Arial" pitchFamily="34" charset="0"/>
              </a:rPr>
              <a:t>2. On-line information allows: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Flexibility on price, product portfolio and promotions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Wider product portfolio: specialty items</a:t>
            </a:r>
          </a:p>
          <a:p>
            <a:pPr marL="504825" lvl="1" indent="-166688" eaLnBrk="1" hangingPunct="1">
              <a:lnSpc>
                <a:spcPct val="90000"/>
              </a:lnSpc>
              <a:buFontTx/>
              <a:buNone/>
            </a:pPr>
            <a:r>
              <a:rPr lang="en-US" sz="1400" smtClean="0">
                <a:latin typeface="Arial" pitchFamily="34" charset="0"/>
              </a:rPr>
              <a:t>0	Faster time to market</a:t>
            </a:r>
          </a:p>
          <a:p>
            <a:pPr marL="223838" indent="-223838" eaLnBrk="1" hangingPunct="1">
              <a:lnSpc>
                <a:spcPct val="90000"/>
              </a:lnSpc>
              <a:buFont typeface="Wingdings" pitchFamily="2" charset="2"/>
              <a:buNone/>
            </a:pPr>
            <a:r>
              <a:rPr lang="en-US" sz="1600" smtClean="0">
                <a:latin typeface="Arial" pitchFamily="34" charset="0"/>
              </a:rPr>
              <a:t>3. On-line negotiations of prices and contract terms:</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Price and Service customization: menus, shopping lists</a:t>
            </a:r>
          </a:p>
          <a:p>
            <a:pPr marL="504825" lvl="1" indent="-166688" eaLnBrk="1" hangingPunct="1">
              <a:lnSpc>
                <a:spcPct val="90000"/>
              </a:lnSpc>
            </a:pPr>
            <a:r>
              <a:rPr lang="en-US" sz="1400" smtClean="0">
                <a:solidFill>
                  <a:srgbClr val="FF0000"/>
                </a:solidFill>
                <a:latin typeface="Arial" pitchFamily="34" charset="0"/>
              </a:rPr>
              <a:t>Downward price pressure due to increased competition</a:t>
            </a:r>
          </a:p>
          <a:p>
            <a:pPr marL="223838" indent="-223838" eaLnBrk="1" hangingPunct="1">
              <a:lnSpc>
                <a:spcPct val="90000"/>
              </a:lnSpc>
              <a:buFont typeface="Wingdings" pitchFamily="2" charset="2"/>
              <a:buNone/>
            </a:pPr>
            <a:r>
              <a:rPr lang="en-US" sz="1600" smtClean="0">
                <a:latin typeface="Arial" pitchFamily="34" charset="0"/>
              </a:rPr>
              <a:t>4. Order placement and tracking: </a:t>
            </a:r>
          </a:p>
          <a:p>
            <a:pPr marL="504825" lvl="1" indent="-166688" eaLnBrk="1" hangingPunct="1">
              <a:lnSpc>
                <a:spcPct val="90000"/>
              </a:lnSpc>
              <a:buFont typeface="Arial Unicode MS" pitchFamily="34" charset="-128"/>
              <a:buChar char="✓"/>
            </a:pPr>
            <a:r>
              <a:rPr lang="en-US" sz="1400" smtClean="0">
                <a:solidFill>
                  <a:srgbClr val="33CC33"/>
                </a:solidFill>
                <a:latin typeface="Arial" pitchFamily="34" charset="0"/>
              </a:rPr>
              <a:t>Access at anytime from any place: convenience</a:t>
            </a:r>
          </a:p>
          <a:p>
            <a:pPr marL="223838" indent="-223838" eaLnBrk="1" hangingPunct="1">
              <a:lnSpc>
                <a:spcPct val="90000"/>
              </a:lnSpc>
              <a:buFont typeface="Wingdings" pitchFamily="2" charset="2"/>
              <a:buNone/>
            </a:pPr>
            <a:r>
              <a:rPr lang="en-US" sz="1600" smtClean="0">
                <a:latin typeface="Arial" pitchFamily="34" charset="0"/>
              </a:rPr>
              <a:t>5. Fulfillment:</a:t>
            </a:r>
          </a:p>
          <a:p>
            <a:pPr marL="504825" lvl="1" indent="-166688" eaLnBrk="1" hangingPunct="1">
              <a:lnSpc>
                <a:spcPct val="90000"/>
              </a:lnSpc>
              <a:buFontTx/>
              <a:buNone/>
            </a:pPr>
            <a:r>
              <a:rPr lang="en-US" sz="1400" smtClean="0">
                <a:latin typeface="Arial" pitchFamily="34" charset="0"/>
              </a:rPr>
              <a:t>0	Increased availability by aggregating information</a:t>
            </a:r>
          </a:p>
          <a:p>
            <a:pPr marL="504825" lvl="1" indent="-166688" eaLnBrk="1" hangingPunct="1">
              <a:lnSpc>
                <a:spcPct val="90000"/>
              </a:lnSpc>
            </a:pPr>
            <a:r>
              <a:rPr lang="en-US" sz="1400" b="1" smtClean="0">
                <a:solidFill>
                  <a:srgbClr val="FF0000"/>
                </a:solidFill>
                <a:latin typeface="Arial" pitchFamily="34" charset="0"/>
              </a:rPr>
              <a:t>Longer</a:t>
            </a:r>
            <a:r>
              <a:rPr lang="en-US" sz="1400" smtClean="0">
                <a:solidFill>
                  <a:srgbClr val="FF0000"/>
                </a:solidFill>
                <a:latin typeface="Arial" pitchFamily="34" charset="0"/>
              </a:rPr>
              <a:t> response time than store</a:t>
            </a:r>
          </a:p>
          <a:p>
            <a:pPr marL="504825" lvl="1" indent="-166688" eaLnBrk="1" hangingPunct="1">
              <a:lnSpc>
                <a:spcPct val="90000"/>
              </a:lnSpc>
              <a:buFontTx/>
              <a:buNone/>
            </a:pPr>
            <a:r>
              <a:rPr lang="en-US" sz="1400" smtClean="0">
                <a:latin typeface="Arial" pitchFamily="34" charset="0"/>
              </a:rPr>
              <a:t>0	Increased choice of delivery options</a:t>
            </a:r>
          </a:p>
          <a:p>
            <a:pPr marL="223838" indent="-223838" eaLnBrk="1" hangingPunct="1">
              <a:lnSpc>
                <a:spcPct val="90000"/>
              </a:lnSpc>
              <a:buFont typeface="Wingdings" pitchFamily="2" charset="2"/>
              <a:buNone/>
            </a:pPr>
            <a:r>
              <a:rPr lang="en-US" sz="1600" smtClean="0">
                <a:latin typeface="Arial" pitchFamily="34" charset="0"/>
              </a:rPr>
              <a:t>6. Efficient funds transfer - reduce working capital</a:t>
            </a:r>
          </a:p>
        </p:txBody>
      </p:sp>
      <p:sp>
        <p:nvSpPr>
          <p:cNvPr id="65540" name="Rectangle 4"/>
          <p:cNvSpPr>
            <a:spLocks noChangeArrowheads="1"/>
          </p:cNvSpPr>
          <p:nvPr/>
        </p:nvSpPr>
        <p:spPr bwMode="auto">
          <a:xfrm>
            <a:off x="4614863" y="1082675"/>
            <a:ext cx="4398962" cy="5105400"/>
          </a:xfrm>
          <a:prstGeom prst="rect">
            <a:avLst/>
          </a:prstGeom>
          <a:noFill/>
          <a:ln w="9525">
            <a:noFill/>
            <a:miter lim="800000"/>
            <a:headEnd/>
            <a:tailEnd/>
          </a:ln>
        </p:spPr>
        <p:txBody>
          <a:bodyPr lIns="92075" tIns="46038" rIns="92075" bIns="46038"/>
          <a:lstStyle/>
          <a:p>
            <a:pPr marL="228600" indent="-228600">
              <a:lnSpc>
                <a:spcPct val="90000"/>
              </a:lnSpc>
              <a:spcBef>
                <a:spcPct val="20000"/>
              </a:spcBef>
              <a:buSzPct val="90000"/>
              <a:buFont typeface="Symbol" pitchFamily="18" charset="2"/>
              <a:buNone/>
            </a:pPr>
            <a:r>
              <a:rPr lang="en-US" sz="1600">
                <a:latin typeface="Arial" pitchFamily="34" charset="0"/>
              </a:rPr>
              <a:t>1. Capacity &amp; Facilities: </a:t>
            </a:r>
          </a:p>
          <a:p>
            <a:pPr marL="495300" lvl="1" indent="-152400">
              <a:lnSpc>
                <a:spcPct val="90000"/>
              </a:lnSpc>
              <a:spcBef>
                <a:spcPct val="20000"/>
              </a:spcBef>
              <a:buSzPct val="85000"/>
              <a:buFont typeface="Arial Unicode MS" pitchFamily="34" charset="-128"/>
              <a:buChar char="✓"/>
            </a:pPr>
            <a:r>
              <a:rPr lang="en-US" sz="1400">
                <a:solidFill>
                  <a:srgbClr val="33CC33"/>
                </a:solidFill>
                <a:latin typeface="Arial" pitchFamily="34" charset="0"/>
              </a:rPr>
              <a:t>Site costs: eliminate intermediaries or retail and distribution sites: </a:t>
            </a:r>
            <a:r>
              <a:rPr lang="en-US" sz="1800" i="1">
                <a:solidFill>
                  <a:srgbClr val="33CC33"/>
                </a:solidFill>
              </a:rPr>
              <a:t>– </a:t>
            </a:r>
            <a:r>
              <a:rPr lang="en-US" sz="1800">
                <a:solidFill>
                  <a:srgbClr val="33CC33"/>
                </a:solidFill>
                <a:latin typeface="Symbol" pitchFamily="18" charset="2"/>
              </a:rPr>
              <a:t>D</a:t>
            </a:r>
            <a:r>
              <a:rPr lang="en-US" sz="1800" i="1">
                <a:solidFill>
                  <a:srgbClr val="33CC33"/>
                </a:solidFill>
              </a:rPr>
              <a:t>C</a:t>
            </a:r>
            <a:r>
              <a:rPr lang="en-US" sz="1800" baseline="-25000">
                <a:solidFill>
                  <a:srgbClr val="33CC33"/>
                </a:solidFill>
              </a:rPr>
              <a:t>no retail stores</a:t>
            </a:r>
            <a:endParaRPr lang="en-US" sz="1400">
              <a:solidFill>
                <a:srgbClr val="33CC33"/>
              </a:solidFill>
              <a:latin typeface="Arial" pitchFamily="34" charset="0"/>
            </a:endParaRP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Processing costs: customer participation, smooth capacity req’s: </a:t>
            </a:r>
            <a:r>
              <a:rPr lang="en-US" sz="1800" i="1">
                <a:solidFill>
                  <a:srgbClr val="FF0000"/>
                </a:solidFill>
              </a:rPr>
              <a:t>+ </a:t>
            </a:r>
            <a:r>
              <a:rPr lang="en-US" sz="1800">
                <a:solidFill>
                  <a:srgbClr val="FF0000"/>
                </a:solidFill>
                <a:latin typeface="Symbol" pitchFamily="18" charset="2"/>
              </a:rPr>
              <a:t>D</a:t>
            </a:r>
            <a:r>
              <a:rPr lang="en-US" sz="1800" i="1">
                <a:solidFill>
                  <a:srgbClr val="FF0000"/>
                </a:solidFill>
              </a:rPr>
              <a:t>C</a:t>
            </a:r>
            <a:r>
              <a:rPr lang="en-US" sz="1800" baseline="-25000">
                <a:solidFill>
                  <a:srgbClr val="FF0000"/>
                </a:solidFill>
              </a:rPr>
              <a:t>P&amp;P</a:t>
            </a:r>
            <a:endParaRPr lang="en-US" sz="1400">
              <a:solidFill>
                <a:srgbClr val="FF0000"/>
              </a:solidFill>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2. Vertical Integration</a:t>
            </a:r>
          </a:p>
          <a:p>
            <a:pPr marL="495300" lvl="1" indent="-152400">
              <a:lnSpc>
                <a:spcPct val="90000"/>
              </a:lnSpc>
              <a:spcBef>
                <a:spcPct val="20000"/>
              </a:spcBef>
              <a:buSzPct val="85000"/>
              <a:buFont typeface="Arial" pitchFamily="34" charset="0"/>
              <a:buChar char="−"/>
            </a:pPr>
            <a:r>
              <a:rPr lang="en-US" sz="1400">
                <a:latin typeface="Arial" pitchFamily="34" charset="0"/>
              </a:rPr>
              <a:t>with </a:t>
            </a:r>
            <a:r>
              <a:rPr lang="en-US" sz="1400">
                <a:solidFill>
                  <a:srgbClr val="FF0000"/>
                </a:solidFill>
                <a:latin typeface="Arial" pitchFamily="34" charset="0"/>
              </a:rPr>
              <a:t>upstream suppliers</a:t>
            </a:r>
            <a:r>
              <a:rPr lang="en-US" sz="1400">
                <a:latin typeface="Arial" pitchFamily="34" charset="0"/>
              </a:rPr>
              <a:t>, production &amp; logistics 	 </a:t>
            </a:r>
            <a:r>
              <a:rPr lang="en-US" sz="1400">
                <a:solidFill>
                  <a:srgbClr val="FF3300"/>
                </a:solidFill>
                <a:latin typeface="Symbol" pitchFamily="18" charset="2"/>
              </a:rPr>
              <a:t>+ D</a:t>
            </a:r>
            <a:r>
              <a:rPr lang="en-US" sz="1400" i="1">
                <a:solidFill>
                  <a:srgbClr val="FF3300"/>
                </a:solidFill>
              </a:rPr>
              <a:t>C</a:t>
            </a:r>
            <a:r>
              <a:rPr lang="en-US" sz="1400" baseline="-25000">
                <a:solidFill>
                  <a:srgbClr val="FF3300"/>
                </a:solidFill>
              </a:rPr>
              <a:t>sourcing</a:t>
            </a:r>
            <a:endParaRPr lang="en-US" sz="1000" i="1">
              <a:latin typeface="Arial" pitchFamily="34" charset="0"/>
            </a:endParaRPr>
          </a:p>
          <a:p>
            <a:pPr marL="495300" lvl="1" indent="-152400">
              <a:lnSpc>
                <a:spcPct val="90000"/>
              </a:lnSpc>
              <a:spcBef>
                <a:spcPct val="20000"/>
              </a:spcBef>
              <a:buSzPct val="85000"/>
              <a:buFont typeface="Arial" pitchFamily="34" charset="0"/>
              <a:buNone/>
            </a:pPr>
            <a:r>
              <a:rPr lang="en-US" sz="1400">
                <a:latin typeface="Arial" pitchFamily="34" charset="0"/>
              </a:rPr>
              <a:t>0	Eliminate intermediaries</a:t>
            </a:r>
          </a:p>
          <a:p>
            <a:pPr marL="228600" indent="-228600">
              <a:lnSpc>
                <a:spcPct val="90000"/>
              </a:lnSpc>
              <a:spcBef>
                <a:spcPct val="20000"/>
              </a:spcBef>
              <a:buSzPct val="90000"/>
              <a:buFont typeface="Symbol" pitchFamily="18" charset="2"/>
              <a:buNone/>
            </a:pPr>
            <a:r>
              <a:rPr lang="en-US" sz="1600">
                <a:latin typeface="Arial" pitchFamily="34" charset="0"/>
              </a:rPr>
              <a:t>3. Network design: Inventory &amp; 			Transportation</a:t>
            </a:r>
          </a:p>
          <a:p>
            <a:pPr marL="495300" lvl="1" indent="-152400">
              <a:lnSpc>
                <a:spcPct val="90000"/>
              </a:lnSpc>
              <a:spcBef>
                <a:spcPct val="20000"/>
              </a:spcBef>
              <a:buSzPct val="85000"/>
              <a:buFont typeface="Arial" pitchFamily="34" charset="0"/>
              <a:buNone/>
            </a:pPr>
            <a:r>
              <a:rPr lang="en-US" sz="1400">
                <a:latin typeface="Arial" pitchFamily="34" charset="0"/>
              </a:rPr>
              <a:t>0	Reduce cycle stock (geographic centralization)</a:t>
            </a:r>
          </a:p>
          <a:p>
            <a:pPr marL="495300" lvl="1" indent="-152400">
              <a:lnSpc>
                <a:spcPct val="90000"/>
              </a:lnSpc>
              <a:spcBef>
                <a:spcPct val="20000"/>
              </a:spcBef>
              <a:buSzPct val="85000"/>
              <a:buFont typeface="Arial" pitchFamily="34" charset="0"/>
              <a:buNone/>
            </a:pPr>
            <a:r>
              <a:rPr lang="en-US" sz="1400">
                <a:latin typeface="Arial" pitchFamily="34" charset="0"/>
              </a:rPr>
              <a:t>0	Reduce safety stock (statistical aggregation)</a:t>
            </a:r>
          </a:p>
          <a:p>
            <a:pPr marL="495300" lvl="1" indent="-152400">
              <a:lnSpc>
                <a:spcPct val="90000"/>
              </a:lnSpc>
              <a:spcBef>
                <a:spcPct val="20000"/>
              </a:spcBef>
              <a:buSzPct val="85000"/>
              <a:buFont typeface="Arial" pitchFamily="34" charset="0"/>
              <a:buNone/>
            </a:pPr>
            <a:r>
              <a:rPr lang="en-US" sz="1400">
                <a:latin typeface="Arial" pitchFamily="34" charset="0"/>
              </a:rPr>
              <a:t>0	Inbound</a:t>
            </a:r>
          </a:p>
          <a:p>
            <a:pPr marL="495300" lvl="1" indent="-152400">
              <a:lnSpc>
                <a:spcPct val="90000"/>
              </a:lnSpc>
              <a:spcBef>
                <a:spcPct val="20000"/>
              </a:spcBef>
              <a:buSzPct val="85000"/>
              <a:buFont typeface="Arial" pitchFamily="34" charset="0"/>
              <a:buChar char="−"/>
            </a:pPr>
            <a:r>
              <a:rPr lang="en-US" sz="1400">
                <a:solidFill>
                  <a:srgbClr val="FF0000"/>
                </a:solidFill>
                <a:latin typeface="Arial" pitchFamily="34" charset="0"/>
              </a:rPr>
              <a:t>Outbound: </a:t>
            </a:r>
            <a:r>
              <a:rPr lang="en-US" sz="1600">
                <a:solidFill>
                  <a:srgbClr val="FF0000"/>
                </a:solidFill>
              </a:rPr>
              <a:t>the</a:t>
            </a:r>
            <a:r>
              <a:rPr lang="en-US" sz="1600">
                <a:solidFill>
                  <a:srgbClr val="FF3300"/>
                </a:solidFill>
              </a:rPr>
              <a:t> last mile + it does </a:t>
            </a:r>
            <a:r>
              <a:rPr lang="en-US" sz="1600" i="1">
                <a:solidFill>
                  <a:srgbClr val="FF3300"/>
                </a:solidFill>
              </a:rPr>
              <a:t>not </a:t>
            </a:r>
            <a:r>
              <a:rPr lang="en-US" sz="1600">
                <a:solidFill>
                  <a:srgbClr val="FF3300"/>
                </a:solidFill>
              </a:rPr>
              <a:t>scale “well”… </a:t>
            </a:r>
            <a:r>
              <a:rPr lang="en-US" sz="1600" i="1">
                <a:solidFill>
                  <a:srgbClr val="FF3300"/>
                </a:solidFill>
              </a:rPr>
              <a:t>+ </a:t>
            </a:r>
            <a:r>
              <a:rPr lang="en-US" sz="1600">
                <a:solidFill>
                  <a:srgbClr val="FF3300"/>
                </a:solidFill>
                <a:latin typeface="Symbol" pitchFamily="18" charset="2"/>
              </a:rPr>
              <a:t>D</a:t>
            </a:r>
            <a:r>
              <a:rPr lang="en-US" sz="1600" i="1">
                <a:solidFill>
                  <a:srgbClr val="FF3300"/>
                </a:solidFill>
              </a:rPr>
              <a:t>C</a:t>
            </a:r>
            <a:r>
              <a:rPr lang="en-US" sz="1600" baseline="-25000">
                <a:solidFill>
                  <a:srgbClr val="FF3300"/>
                </a:solidFill>
              </a:rPr>
              <a:t>delivery</a:t>
            </a:r>
            <a:endParaRPr lang="en-US" sz="1200">
              <a:latin typeface="Arial" pitchFamily="34" charset="0"/>
            </a:endParaRPr>
          </a:p>
          <a:p>
            <a:pPr marL="228600" indent="-228600">
              <a:lnSpc>
                <a:spcPct val="90000"/>
              </a:lnSpc>
              <a:spcBef>
                <a:spcPct val="20000"/>
              </a:spcBef>
              <a:buSzPct val="90000"/>
              <a:buFont typeface="Symbol" pitchFamily="18" charset="2"/>
              <a:buNone/>
            </a:pPr>
            <a:r>
              <a:rPr lang="en-US" sz="1600">
                <a:latin typeface="Arial" pitchFamily="34" charset="0"/>
              </a:rPr>
              <a:t>4. Technology:</a:t>
            </a:r>
          </a:p>
          <a:p>
            <a:pPr marL="495300" lvl="1" indent="-152400">
              <a:lnSpc>
                <a:spcPct val="90000"/>
              </a:lnSpc>
              <a:spcBef>
                <a:spcPct val="20000"/>
              </a:spcBef>
              <a:buSzPct val="85000"/>
              <a:buFont typeface="Arial" pitchFamily="34" charset="0"/>
              <a:buNone/>
            </a:pPr>
            <a:r>
              <a:rPr lang="en-US" sz="1400">
                <a:latin typeface="Arial" pitchFamily="34" charset="0"/>
              </a:rPr>
              <a:t>0	Process: postpone product differentiation to after order placement</a:t>
            </a:r>
          </a:p>
          <a:p>
            <a:pPr marL="495300" lvl="1" indent="-152400">
              <a:lnSpc>
                <a:spcPct val="90000"/>
              </a:lnSpc>
              <a:spcBef>
                <a:spcPct val="20000"/>
              </a:spcBef>
              <a:buSzPct val="85000"/>
              <a:buFont typeface="Arial" pitchFamily="34" charset="0"/>
              <a:buNone/>
            </a:pPr>
            <a:r>
              <a:rPr lang="en-US" sz="1400">
                <a:latin typeface="Arial" pitchFamily="34" charset="0"/>
              </a:rPr>
              <a:t>0	Product: allow modular ATO</a:t>
            </a:r>
          </a:p>
          <a:p>
            <a:pPr marL="228600" indent="-228600">
              <a:lnSpc>
                <a:spcPct val="90000"/>
              </a:lnSpc>
              <a:spcBef>
                <a:spcPct val="20000"/>
              </a:spcBef>
              <a:buSzPct val="90000"/>
              <a:buFont typeface="Arial" pitchFamily="34" charset="0"/>
              <a:buNone/>
            </a:pPr>
            <a:r>
              <a:rPr lang="en-US" sz="1600">
                <a:latin typeface="Arial" pitchFamily="34" charset="0"/>
              </a:rPr>
              <a:t>5. Coordination and Information</a:t>
            </a:r>
          </a:p>
          <a:p>
            <a:pPr marL="495300" lvl="1" indent="-152400">
              <a:lnSpc>
                <a:spcPct val="90000"/>
              </a:lnSpc>
              <a:spcBef>
                <a:spcPct val="20000"/>
              </a:spcBef>
              <a:buSzPct val="85000"/>
              <a:buFont typeface="Arial" pitchFamily="34" charset="0"/>
              <a:buNone/>
            </a:pPr>
            <a:r>
              <a:rPr lang="en-US" sz="1400">
                <a:latin typeface="Arial" pitchFamily="34" charset="0"/>
              </a:rPr>
              <a:t>0	automate, improves coordination (bullwhip , planning, forecasting)</a:t>
            </a:r>
          </a:p>
          <a:p>
            <a:pPr marL="228600" indent="-228600">
              <a:lnSpc>
                <a:spcPct val="90000"/>
              </a:lnSpc>
              <a:spcBef>
                <a:spcPct val="20000"/>
              </a:spcBef>
              <a:buSzPct val="90000"/>
              <a:buFont typeface="Symbol" pitchFamily="18" charset="2"/>
              <a:buAutoNum type="arabicPeriod"/>
            </a:pPr>
            <a:endParaRPr lang="en-US" sz="1600">
              <a:latin typeface="Arial" pitchFamily="34" charset="0"/>
            </a:endParaRPr>
          </a:p>
        </p:txBody>
      </p:sp>
      <p:sp>
        <p:nvSpPr>
          <p:cNvPr id="65541" name="AutoShape 5"/>
          <p:cNvSpPr>
            <a:spLocks noChangeArrowheads="1"/>
          </p:cNvSpPr>
          <p:nvPr/>
        </p:nvSpPr>
        <p:spPr bwMode="auto">
          <a:xfrm>
            <a:off x="6853238" y="9525"/>
            <a:ext cx="2111375" cy="574675"/>
          </a:xfrm>
          <a:prstGeom prst="cloudCallout">
            <a:avLst>
              <a:gd name="adj1" fmla="val -28722"/>
              <a:gd name="adj2" fmla="val 22926"/>
            </a:avLst>
          </a:prstGeom>
          <a:solidFill>
            <a:srgbClr val="CCFF99"/>
          </a:solidFill>
          <a:ln w="9525">
            <a:solidFill>
              <a:schemeClr val="tx1"/>
            </a:solidFill>
            <a:prstDash val="dash"/>
            <a:round/>
            <a:headEnd/>
            <a:tailEnd/>
          </a:ln>
        </p:spPr>
        <p:txBody>
          <a:bodyPr/>
          <a:lstStyle/>
          <a:p>
            <a:pPr algn="ctr"/>
            <a:r>
              <a:rPr lang="en-US" sz="2000"/>
              <a:t>See reading</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a:xfrm>
            <a:off x="384175" y="7938"/>
            <a:ext cx="8694738" cy="955675"/>
          </a:xfrm>
        </p:spPr>
        <p:txBody>
          <a:bodyPr/>
          <a:lstStyle/>
          <a:p>
            <a:pPr eaLnBrk="1" hangingPunct="1"/>
            <a:r>
              <a:rPr lang="en-US" i="1" smtClean="0"/>
              <a:t>Peapod</a:t>
            </a:r>
            <a:r>
              <a:rPr lang="en-US" smtClean="0"/>
              <a:t>: Key processes that drive productivity and profitability of mass-customized service</a:t>
            </a:r>
          </a:p>
        </p:txBody>
      </p:sp>
      <p:sp>
        <p:nvSpPr>
          <p:cNvPr id="66563" name="Rectangle 1028"/>
          <p:cNvSpPr>
            <a:spLocks noGrp="1" noChangeArrowheads="1"/>
          </p:cNvSpPr>
          <p:nvPr>
            <p:ph type="body" idx="1"/>
          </p:nvPr>
        </p:nvSpPr>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50"/>
          <p:cNvSpPr>
            <a:spLocks noGrp="1" noChangeArrowheads="1"/>
          </p:cNvSpPr>
          <p:nvPr>
            <p:ph type="title"/>
          </p:nvPr>
        </p:nvSpPr>
        <p:spPr/>
        <p:txBody>
          <a:bodyPr/>
          <a:lstStyle/>
          <a:p>
            <a:pPr eaLnBrk="1" hangingPunct="1"/>
            <a:r>
              <a:rPr lang="en-US" smtClean="0"/>
              <a:t>The Last Mile operational economics: </a:t>
            </a:r>
            <a:r>
              <a:rPr lang="en-US" i="1" smtClean="0"/>
              <a:t>delivery density..</a:t>
            </a:r>
            <a:r>
              <a:rPr lang="en-US" smtClean="0"/>
              <a:t>.</a:t>
            </a:r>
          </a:p>
        </p:txBody>
      </p:sp>
      <p:pic>
        <p:nvPicPr>
          <p:cNvPr id="67587" name="Picture 2051" descr="egrocer delivery exh 2"/>
          <p:cNvPicPr>
            <a:picLocks noChangeAspect="1" noChangeArrowheads="1"/>
          </p:cNvPicPr>
          <p:nvPr/>
        </p:nvPicPr>
        <p:blipFill>
          <a:blip r:embed="rId3" cstate="print"/>
          <a:srcRect/>
          <a:stretch>
            <a:fillRect/>
          </a:stretch>
        </p:blipFill>
        <p:spPr bwMode="auto">
          <a:xfrm>
            <a:off x="260350" y="1597025"/>
            <a:ext cx="8623300" cy="4146550"/>
          </a:xfrm>
          <a:prstGeom prst="rect">
            <a:avLst/>
          </a:prstGeom>
          <a:noFill/>
          <a:ln w="9525">
            <a:noFill/>
            <a:miter lim="800000"/>
            <a:headEnd/>
            <a:tailEnd/>
          </a:ln>
        </p:spPr>
      </p:pic>
      <p:sp>
        <p:nvSpPr>
          <p:cNvPr id="67588" name="Text Box 2052"/>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1" name="Rectangle 10"/>
          <p:cNvSpPr>
            <a:spLocks noGrp="1" noChangeArrowheads="1"/>
          </p:cNvSpPr>
          <p:nvPr>
            <p:ph type="title"/>
          </p:nvPr>
        </p:nvSpPr>
        <p:spPr/>
        <p:txBody>
          <a:bodyPr lIns="88896" tIns="50798" rIns="88896" bIns="50798"/>
          <a:lstStyle/>
          <a:p>
            <a:pPr defTabSz="912813"/>
            <a:r>
              <a:rPr lang="en-US" sz="3200" dirty="0" smtClean="0">
                <a:solidFill>
                  <a:srgbClr val="7B9899"/>
                </a:solidFill>
                <a:latin typeface="Georgia" pitchFamily="18" charset="0"/>
                <a:ea typeface="Georgia" pitchFamily="18" charset="0"/>
                <a:cs typeface="Georgia" pitchFamily="18" charset="0"/>
                <a:sym typeface="Georgia" pitchFamily="18" charset="0"/>
              </a:rPr>
              <a:t>Clue 1: Asset Intensity</a:t>
            </a:r>
            <a:endParaRPr lang="en-US" dirty="0" smtClean="0"/>
          </a:p>
        </p:txBody>
      </p:sp>
      <p:sp>
        <p:nvSpPr>
          <p:cNvPr id="16" name="Content Placeholder 15"/>
          <p:cNvSpPr>
            <a:spLocks noGrp="1"/>
          </p:cNvSpPr>
          <p:nvPr>
            <p:ph idx="1"/>
          </p:nvPr>
        </p:nvSpPr>
        <p:spPr/>
        <p:txBody>
          <a:bodyPr/>
          <a:lstStyle/>
          <a:p>
            <a:pPr marL="273050" indent="-273050" defTabSz="912813">
              <a:spcBef>
                <a:spcPts val="425"/>
              </a:spcBef>
              <a:buClr>
                <a:srgbClr val="D16349"/>
              </a:buClr>
              <a:buSzPct val="85000"/>
              <a:buNone/>
            </a:pPr>
            <a:r>
              <a:rPr lang="en-US" dirty="0" smtClean="0">
                <a:latin typeface="Georgia" pitchFamily="18" charset="0"/>
                <a:ea typeface="Georgia" pitchFamily="18" charset="0"/>
                <a:cs typeface="Georgia" pitchFamily="18" charset="0"/>
                <a:sym typeface="Georgia" pitchFamily="18" charset="0"/>
              </a:rPr>
              <a:t>At least two types of asset-intensive </a:t>
            </a:r>
            <a:r>
              <a:rPr lang="en-US" dirty="0" smtClean="0">
                <a:latin typeface="Georgia" pitchFamily="18" charset="0"/>
                <a:ea typeface="Georgia" pitchFamily="18" charset="0"/>
                <a:cs typeface="Georgia" pitchFamily="18" charset="0"/>
                <a:sym typeface="Georgia" pitchFamily="18" charset="0"/>
              </a:rPr>
              <a:t>organizations depending on the type of assets:</a:t>
            </a:r>
            <a:endParaRPr lang="en-US" dirty="0" smtClean="0">
              <a:latin typeface="Georgia" pitchFamily="18" charset="0"/>
              <a:ea typeface="Georgia" pitchFamily="18" charset="0"/>
              <a:cs typeface="Georgia" pitchFamily="18" charset="0"/>
              <a:sym typeface="Georgia" pitchFamily="18" charset="0"/>
            </a:endParaRPr>
          </a:p>
          <a:p>
            <a:pPr marL="649288" lvl="1" indent="-457200" defTabSz="912813">
              <a:spcBef>
                <a:spcPts val="350"/>
              </a:spcBef>
              <a:buClr>
                <a:srgbClr val="CCB400"/>
              </a:buClr>
              <a:buSzPct val="70000"/>
              <a:buFont typeface="+mj-lt"/>
              <a:buAutoNum type="arabicPeriod"/>
            </a:pPr>
            <a:r>
              <a:rPr lang="en-US" sz="2200" dirty="0" smtClean="0">
                <a:solidFill>
                  <a:srgbClr val="646B86"/>
                </a:solidFill>
                <a:latin typeface="Georgia" pitchFamily="18" charset="0"/>
                <a:ea typeface="Georgia" pitchFamily="18" charset="0"/>
                <a:cs typeface="Georgia" pitchFamily="18" charset="0"/>
                <a:sym typeface="Georgia" pitchFamily="18" charset="0"/>
              </a:rPr>
              <a:t>Financial assets.  A bank is a typical example. What are the assets and liabilities of a bank?</a:t>
            </a:r>
          </a:p>
          <a:p>
            <a:pPr marL="649288" lvl="1" indent="-457200" defTabSz="912813">
              <a:spcBef>
                <a:spcPts val="350"/>
              </a:spcBef>
              <a:buClr>
                <a:srgbClr val="CCB400"/>
              </a:buClr>
              <a:buSzPct val="70000"/>
              <a:buFont typeface="+mj-lt"/>
              <a:buAutoNum type="arabicPeriod"/>
            </a:pPr>
            <a:r>
              <a:rPr lang="en-US" sz="2200" dirty="0" smtClean="0">
                <a:solidFill>
                  <a:srgbClr val="646B86"/>
                </a:solidFill>
                <a:latin typeface="Georgia" pitchFamily="18" charset="0"/>
                <a:ea typeface="Georgia" pitchFamily="18" charset="0"/>
                <a:cs typeface="Georgia" pitchFamily="18" charset="0"/>
                <a:sym typeface="Georgia" pitchFamily="18" charset="0"/>
              </a:rPr>
              <a:t>Physical assets.  (PPE, aircraft).  Many banks and retail chain lease their stores, so they may not have many physical assets.</a:t>
            </a:r>
            <a:endParaRPr lang="en-US" dirty="0" smtClean="0"/>
          </a:p>
          <a:p>
            <a:endParaRPr lang="en-US" dirty="0"/>
          </a:p>
        </p:txBody>
      </p:sp>
      <p:graphicFrame>
        <p:nvGraphicFramePr>
          <p:cNvPr id="10253" name="Group 13"/>
          <p:cNvGraphicFramePr>
            <a:graphicFrameLocks noGrp="1"/>
          </p:cNvGraphicFramePr>
          <p:nvPr/>
        </p:nvGraphicFramePr>
        <p:xfrm>
          <a:off x="1133475" y="3552825"/>
          <a:ext cx="7267698" cy="2748336"/>
        </p:xfrm>
        <a:graphic>
          <a:graphicData uri="http://schemas.openxmlformats.org/drawingml/2006/table">
            <a:tbl>
              <a:tblPr/>
              <a:tblGrid>
                <a:gridCol w="3353415"/>
                <a:gridCol w="1129244"/>
                <a:gridCol w="1435952"/>
                <a:gridCol w="1349087"/>
              </a:tblGrid>
              <a:tr h="1070943">
                <a:tc>
                  <a:txBody>
                    <a:bodyPr/>
                    <a:lstStyle/>
                    <a:p>
                      <a:pPr marL="0" marR="0" lvl="0" indent="0" algn="l" defTabSz="1300163"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Cisco</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J.P.</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 Morgan</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Chase</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Am.</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Airlines</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r>
              <a:tr h="559131">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Income/assets (ROA)</a:t>
                      </a:r>
                      <a:endParaRPr kumimoji="0" lang="en-US" sz="1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11.3%</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1.1%</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1.9%</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r>
              <a:tr h="559131">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PPE/assets</a:t>
                      </a:r>
                      <a:endParaRPr kumimoji="0" lang="en-US" sz="1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7.1%</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0.04%</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56.3%</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r>
              <a:tr h="559131">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Equity/assets</a:t>
                      </a:r>
                      <a:endParaRPr kumimoji="0" lang="en-US" sz="1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83.3%</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8.2%</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15.6%</a:t>
                      </a:r>
                      <a:endParaRPr kumimoji="0" lang="en-US" sz="1600" b="0" i="0" u="none" strike="noStrike" cap="none" normalizeH="0" baseline="0" dirty="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17" name="Rectangle 70"/>
          <p:cNvSpPr>
            <a:spLocks/>
          </p:cNvSpPr>
          <p:nvPr/>
        </p:nvSpPr>
        <p:spPr bwMode="auto">
          <a:xfrm>
            <a:off x="304800" y="6400800"/>
            <a:ext cx="7315200" cy="287338"/>
          </a:xfrm>
          <a:prstGeom prst="rect">
            <a:avLst/>
          </a:prstGeom>
          <a:noFill/>
          <a:ln w="12700">
            <a:noFill/>
            <a:miter lim="0"/>
            <a:headEnd/>
            <a:tailEnd/>
          </a:ln>
        </p:spPr>
        <p:txBody>
          <a:bodyPr lIns="88896" tIns="50798" rIns="88896" bIns="50798">
            <a:spAutoFit/>
          </a:bodyPr>
          <a:lstStyle/>
          <a:p>
            <a:pPr defTabSz="912813"/>
            <a:r>
              <a:rPr lang="en-US" sz="1200" dirty="0">
                <a:latin typeface="Georgia" pitchFamily="18" charset="0"/>
                <a:ea typeface="Georgia" pitchFamily="18" charset="0"/>
                <a:cs typeface="Georgia" pitchFamily="18" charset="0"/>
                <a:sym typeface="Georgia" pitchFamily="18" charset="0"/>
              </a:rPr>
              <a:t>Source: Capital IQ, in billions of dollars, for 2007.</a:t>
            </a:r>
            <a:endParaRPr lang="en-US" dirty="0"/>
          </a:p>
        </p:txBody>
      </p:sp>
      <p:sp>
        <p:nvSpPr>
          <p:cNvPr id="19" name="TextBox 18"/>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egrocer delivery exh 4"/>
          <p:cNvPicPr>
            <a:picLocks noChangeAspect="1" noChangeArrowheads="1"/>
          </p:cNvPicPr>
          <p:nvPr/>
        </p:nvPicPr>
        <p:blipFill>
          <a:blip r:embed="rId3" cstate="print"/>
          <a:srcRect/>
          <a:stretch>
            <a:fillRect/>
          </a:stretch>
        </p:blipFill>
        <p:spPr bwMode="auto">
          <a:xfrm>
            <a:off x="250825" y="1497013"/>
            <a:ext cx="7043738" cy="4921250"/>
          </a:xfrm>
          <a:prstGeom prst="rect">
            <a:avLst/>
          </a:prstGeom>
          <a:noFill/>
          <a:ln w="9525">
            <a:noFill/>
            <a:miter lim="800000"/>
            <a:headEnd/>
            <a:tailEnd/>
          </a:ln>
        </p:spPr>
      </p:pic>
      <p:pic>
        <p:nvPicPr>
          <p:cNvPr id="68611" name="Picture 4" descr="egrocer delivery exh 3"/>
          <p:cNvPicPr>
            <a:picLocks noChangeAspect="1" noChangeArrowheads="1"/>
          </p:cNvPicPr>
          <p:nvPr/>
        </p:nvPicPr>
        <p:blipFill>
          <a:blip r:embed="rId4" cstate="print"/>
          <a:srcRect/>
          <a:stretch>
            <a:fillRect/>
          </a:stretch>
        </p:blipFill>
        <p:spPr bwMode="auto">
          <a:xfrm>
            <a:off x="4554538" y="3625850"/>
            <a:ext cx="4511675" cy="2597150"/>
          </a:xfrm>
          <a:prstGeom prst="rect">
            <a:avLst/>
          </a:prstGeom>
          <a:noFill/>
          <a:ln w="9525">
            <a:solidFill>
              <a:schemeClr val="tx1"/>
            </a:solidFill>
            <a:miter lim="800000"/>
            <a:headEnd/>
            <a:tailEnd/>
          </a:ln>
        </p:spPr>
      </p:pic>
      <p:sp>
        <p:nvSpPr>
          <p:cNvPr id="68612" name="Text Box 5"/>
          <p:cNvSpPr txBox="1">
            <a:spLocks noChangeArrowheads="1"/>
          </p:cNvSpPr>
          <p:nvPr/>
        </p:nvSpPr>
        <p:spPr bwMode="auto">
          <a:xfrm>
            <a:off x="6272213" y="6245225"/>
            <a:ext cx="2455862" cy="244475"/>
          </a:xfrm>
          <a:prstGeom prst="rect">
            <a:avLst/>
          </a:prstGeom>
          <a:noFill/>
          <a:ln w="9525">
            <a:noFill/>
            <a:prstDash val="dash"/>
            <a:miter lim="800000"/>
            <a:headEnd/>
            <a:tailEnd/>
          </a:ln>
        </p:spPr>
        <p:txBody>
          <a:bodyPr wrap="none">
            <a:spAutoFit/>
          </a:bodyPr>
          <a:lstStyle/>
          <a:p>
            <a:pPr algn="ctr" eaLnBrk="0" hangingPunct="0"/>
            <a:r>
              <a:rPr lang="en-US" sz="1000"/>
              <a:t>Source: Strategy + Business (Third Q, 2000)</a:t>
            </a:r>
          </a:p>
        </p:txBody>
      </p:sp>
      <p:sp>
        <p:nvSpPr>
          <p:cNvPr id="68613" name="Rectangle 4"/>
          <p:cNvSpPr>
            <a:spLocks noGrp="1" noChangeArrowheads="1"/>
          </p:cNvSpPr>
          <p:nvPr>
            <p:ph type="title"/>
          </p:nvPr>
        </p:nvSpPr>
        <p:spPr/>
        <p:txBody>
          <a:bodyPr/>
          <a:lstStyle/>
          <a:p>
            <a:pPr eaLnBrk="1" hangingPunct="1"/>
            <a:r>
              <a:rPr lang="en-US" smtClean="0"/>
              <a:t>The last mile: </a:t>
            </a:r>
            <a:r>
              <a:rPr lang="en-US" i="1" smtClean="0"/>
              <a:t>delivery density </a:t>
            </a:r>
            <a:r>
              <a:rPr lang="en-US" smtClean="0"/>
              <a:t>and </a:t>
            </a:r>
            <a:r>
              <a:rPr lang="en-US" i="1" smtClean="0"/>
              <a:t>average order size </a:t>
            </a:r>
            <a:r>
              <a:rPr lang="en-US" smtClean="0"/>
              <a:t>drive operational economics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eaLnBrk="1" hangingPunct="1"/>
            <a:r>
              <a:rPr lang="en-US" smtClean="0"/>
              <a:t>Some Larger Questions:</a:t>
            </a:r>
          </a:p>
        </p:txBody>
      </p:sp>
      <p:sp>
        <p:nvSpPr>
          <p:cNvPr id="69635" name="Rectangle 1027"/>
          <p:cNvSpPr>
            <a:spLocks noGrp="1" noChangeArrowheads="1"/>
          </p:cNvSpPr>
          <p:nvPr>
            <p:ph type="body" idx="1"/>
          </p:nvPr>
        </p:nvSpPr>
        <p:spPr/>
        <p:txBody>
          <a:bodyPr/>
          <a:lstStyle/>
          <a:p>
            <a:pPr marL="533400" indent="-533400" eaLnBrk="1" hangingPunct="1">
              <a:buFontTx/>
              <a:buAutoNum type="arabicPeriod"/>
            </a:pPr>
            <a:r>
              <a:rPr lang="en-US" sz="1800" smtClean="0"/>
              <a:t>Should Peapod remain a separate entity?</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Why did Ahold buy Peapod?  (Competitive barriers)</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Should warehouses be automated? (US vs. Europe)</a:t>
            </a:r>
          </a:p>
          <a:p>
            <a:pPr marL="533400" indent="-533400" eaLnBrk="1" hangingPunct="1">
              <a:buFontTx/>
              <a:buAutoNum type="arabicPeriod"/>
            </a:pPr>
            <a:endParaRPr lang="en-US" sz="1800" smtClean="0"/>
          </a:p>
          <a:p>
            <a:pPr marL="533400" indent="-533400" eaLnBrk="1" hangingPunct="1">
              <a:buFontTx/>
              <a:buAutoNum type="arabicPeriod"/>
            </a:pPr>
            <a:endParaRPr lang="en-US" sz="1800" smtClean="0"/>
          </a:p>
          <a:p>
            <a:pPr marL="533400" indent="-533400" eaLnBrk="1" hangingPunct="1">
              <a:buFontTx/>
              <a:buAutoNum type="arabicPeriod"/>
            </a:pPr>
            <a:r>
              <a:rPr lang="en-US" sz="1800" smtClean="0"/>
              <a:t>What’s the outlook for the future of egrocers and Internet stores in general?</a:t>
            </a:r>
          </a:p>
        </p:txBody>
      </p:sp>
      <p:sp>
        <p:nvSpPr>
          <p:cNvPr id="69636" name="AutoShape 6"/>
          <p:cNvSpPr>
            <a:spLocks noChangeArrowheads="1"/>
          </p:cNvSpPr>
          <p:nvPr/>
        </p:nvSpPr>
        <p:spPr bwMode="auto">
          <a:xfrm>
            <a:off x="5676900" y="5316538"/>
            <a:ext cx="2786063" cy="1087437"/>
          </a:xfrm>
          <a:prstGeom prst="cloudCallout">
            <a:avLst>
              <a:gd name="adj1" fmla="val -44074"/>
              <a:gd name="adj2" fmla="val -99634"/>
            </a:avLst>
          </a:prstGeom>
          <a:solidFill>
            <a:srgbClr val="CCFF99"/>
          </a:solidFill>
          <a:ln w="9525">
            <a:solidFill>
              <a:schemeClr val="tx1"/>
            </a:solidFill>
            <a:prstDash val="dash"/>
            <a:round/>
            <a:headEnd/>
            <a:tailEnd/>
          </a:ln>
        </p:spPr>
        <p:txBody>
          <a:bodyPr/>
          <a:lstStyle/>
          <a:p>
            <a:pPr algn="ctr"/>
            <a:r>
              <a:rPr lang="en-US"/>
              <a:t>Over to speaker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88" y="119063"/>
            <a:ext cx="6010276" cy="228600"/>
          </a:xfrm>
        </p:spPr>
        <p:txBody>
          <a:bodyPr>
            <a:spAutoFit/>
          </a:bodyPr>
          <a:lstStyle/>
          <a:p>
            <a:pPr eaLnBrk="1" hangingPunct="1"/>
            <a:r>
              <a:rPr lang="en-US" sz="900" b="1" smtClean="0">
                <a:latin typeface="Arial" pitchFamily="34" charset="0"/>
              </a:rPr>
              <a:t>Exhibit 1: Strategy </a:t>
            </a:r>
            <a:r>
              <a:rPr lang="en-US" sz="900" b="1" smtClean="0">
                <a:latin typeface="Arial" pitchFamily="34" charset="0"/>
                <a:sym typeface="Wingdings" pitchFamily="2" charset="2"/>
              </a:rPr>
              <a:t> Operations  Performance</a:t>
            </a:r>
          </a:p>
        </p:txBody>
      </p:sp>
      <p:sp>
        <p:nvSpPr>
          <p:cNvPr id="70659" name="Rectangle 3"/>
          <p:cNvSpPr>
            <a:spLocks noGrp="1" noChangeArrowheads="1"/>
          </p:cNvSpPr>
          <p:nvPr>
            <p:ph type="body" idx="1"/>
          </p:nvPr>
        </p:nvSpPr>
        <p:spPr>
          <a:xfrm>
            <a:off x="-1588" y="623888"/>
            <a:ext cx="1550988" cy="184150"/>
          </a:xfrm>
        </p:spPr>
        <p:txBody>
          <a:bodyPr>
            <a:spAutoFit/>
          </a:bodyPr>
          <a:lstStyle/>
          <a:p>
            <a:pPr marL="119063" indent="-119063" eaLnBrk="1" hangingPunct="1">
              <a:spcBef>
                <a:spcPct val="0"/>
              </a:spcBef>
              <a:buFont typeface="Wingdings" pitchFamily="2" charset="2"/>
              <a:buNone/>
            </a:pPr>
            <a:r>
              <a:rPr lang="en-US" sz="600" b="1" i="1" smtClean="0">
                <a:latin typeface="Arial" pitchFamily="34" charset="0"/>
              </a:rPr>
              <a:t>The Goal</a:t>
            </a:r>
          </a:p>
        </p:txBody>
      </p:sp>
      <p:pic>
        <p:nvPicPr>
          <p:cNvPr id="70660" name="Picture 4" descr="EQX7C"/>
          <p:cNvPicPr>
            <a:picLocks noChangeAspect="1" noChangeArrowheads="1"/>
          </p:cNvPicPr>
          <p:nvPr/>
        </p:nvPicPr>
        <p:blipFill>
          <a:blip r:embed="rId3" cstate="print"/>
          <a:srcRect/>
          <a:stretch>
            <a:fillRect/>
          </a:stretch>
        </p:blipFill>
        <p:spPr bwMode="auto">
          <a:xfrm>
            <a:off x="8031163" y="15875"/>
            <a:ext cx="1112837" cy="327025"/>
          </a:xfrm>
          <a:prstGeom prst="rect">
            <a:avLst/>
          </a:prstGeom>
          <a:noFill/>
          <a:ln w="9525">
            <a:noFill/>
            <a:miter lim="800000"/>
            <a:headEnd/>
            <a:tailEnd/>
          </a:ln>
        </p:spPr>
      </p:pic>
      <p:sp>
        <p:nvSpPr>
          <p:cNvPr id="70661" name="Line 5"/>
          <p:cNvSpPr>
            <a:spLocks noChangeShapeType="1"/>
          </p:cNvSpPr>
          <p:nvPr/>
        </p:nvSpPr>
        <p:spPr bwMode="auto">
          <a:xfrm>
            <a:off x="0" y="352425"/>
            <a:ext cx="9144000" cy="0"/>
          </a:xfrm>
          <a:prstGeom prst="line">
            <a:avLst/>
          </a:prstGeom>
          <a:noFill/>
          <a:ln w="9525">
            <a:solidFill>
              <a:schemeClr val="tx1"/>
            </a:solidFill>
            <a:round/>
            <a:headEnd/>
            <a:tailEnd/>
          </a:ln>
        </p:spPr>
        <p:txBody>
          <a:bodyPr/>
          <a:lstStyle/>
          <a:p>
            <a:endParaRPr lang="en-US"/>
          </a:p>
        </p:txBody>
      </p:sp>
      <p:sp>
        <p:nvSpPr>
          <p:cNvPr id="70662" name="Rectangle 6"/>
          <p:cNvSpPr>
            <a:spLocks noChangeArrowheads="1"/>
          </p:cNvSpPr>
          <p:nvPr/>
        </p:nvSpPr>
        <p:spPr bwMode="auto">
          <a:xfrm>
            <a:off x="0" y="3556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Performance</a:t>
            </a:r>
          </a:p>
        </p:txBody>
      </p:sp>
      <p:sp>
        <p:nvSpPr>
          <p:cNvPr id="70663" name="Rectangle 7"/>
          <p:cNvSpPr>
            <a:spLocks noChangeArrowheads="1"/>
          </p:cNvSpPr>
          <p:nvPr/>
        </p:nvSpPr>
        <p:spPr bwMode="auto">
          <a:xfrm>
            <a:off x="2493963" y="633413"/>
            <a:ext cx="4357687" cy="254000"/>
          </a:xfrm>
          <a:prstGeom prst="rect">
            <a:avLst/>
          </a:prstGeom>
          <a:noFill/>
          <a:ln w="9525">
            <a:solidFill>
              <a:schemeClr val="tx1"/>
            </a:solidFill>
            <a:miter lim="800000"/>
            <a:headEnd/>
            <a:tailEnd/>
          </a:ln>
        </p:spPr>
        <p:txBody>
          <a:bodyPr>
            <a:spAutoFit/>
          </a:bodyPr>
          <a:lstStyle/>
          <a:p>
            <a:pPr algn="ctr">
              <a:buSzPct val="90000"/>
              <a:buFont typeface="Wingdings" pitchFamily="2" charset="2"/>
              <a:buNone/>
            </a:pPr>
            <a:r>
              <a:rPr lang="en-US" sz="600">
                <a:latin typeface="Arial" pitchFamily="34" charset="0"/>
              </a:rPr>
              <a:t>Increase Peapod’s profitability from online grocery business</a:t>
            </a:r>
          </a:p>
        </p:txBody>
      </p:sp>
      <p:sp>
        <p:nvSpPr>
          <p:cNvPr id="70664" name="Rectangle 8"/>
          <p:cNvSpPr>
            <a:spLocks noChangeArrowheads="1"/>
          </p:cNvSpPr>
          <p:nvPr/>
        </p:nvSpPr>
        <p:spPr bwMode="auto">
          <a:xfrm>
            <a:off x="1309688" y="1003300"/>
            <a:ext cx="3856037" cy="4064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Productivity:</a:t>
            </a:r>
          </a:p>
          <a:p>
            <a:pPr marL="119063" indent="-119063">
              <a:buSzPct val="90000"/>
              <a:buFont typeface="Wingdings" pitchFamily="2" charset="2"/>
              <a:buChar char="§"/>
            </a:pPr>
            <a:r>
              <a:rPr lang="en-US" sz="600">
                <a:latin typeface="Arial" pitchFamily="34" charset="0"/>
              </a:rPr>
              <a:t>Increase fixed asset utilization through centralized distribution</a:t>
            </a:r>
          </a:p>
        </p:txBody>
      </p:sp>
      <p:sp>
        <p:nvSpPr>
          <p:cNvPr id="70665" name="Rectangle 9"/>
          <p:cNvSpPr>
            <a:spLocks noChangeArrowheads="1"/>
          </p:cNvSpPr>
          <p:nvPr/>
        </p:nvSpPr>
        <p:spPr bwMode="auto">
          <a:xfrm>
            <a:off x="5216525" y="1003300"/>
            <a:ext cx="3856038" cy="1016000"/>
          </a:xfrm>
          <a:prstGeom prst="rect">
            <a:avLst/>
          </a:prstGeom>
          <a:noFill/>
          <a:ln w="9525">
            <a:solidFill>
              <a:schemeClr val="tx1"/>
            </a:solidFill>
            <a:miter lim="800000"/>
            <a:headEnd/>
            <a:tailEnd/>
          </a:ln>
        </p:spPr>
        <p:txBody>
          <a:bodyPr>
            <a:spAutoFit/>
          </a:bodyPr>
          <a:lstStyle/>
          <a:p>
            <a:pPr marL="119063" indent="-119063" algn="ctr">
              <a:buSzPct val="90000"/>
              <a:buFont typeface="Wingdings" pitchFamily="2" charset="2"/>
              <a:buNone/>
            </a:pPr>
            <a:r>
              <a:rPr lang="en-US" sz="600">
                <a:latin typeface="Arial" pitchFamily="34" charset="0"/>
              </a:rPr>
              <a:t>Grow Revenue:</a:t>
            </a:r>
          </a:p>
          <a:p>
            <a:pPr marL="119063" indent="-119063">
              <a:buSzPct val="90000"/>
              <a:buFont typeface="Wingdings" pitchFamily="2" charset="2"/>
              <a:buChar char="§"/>
            </a:pPr>
            <a:r>
              <a:rPr lang="en-US" sz="600">
                <a:latin typeface="Arial" pitchFamily="34" charset="0"/>
              </a:rPr>
              <a:t>Increase average transaction size through dynamic pricing and targeted promotions</a:t>
            </a:r>
          </a:p>
          <a:p>
            <a:pPr marL="119063" indent="-119063">
              <a:buSzPct val="90000"/>
              <a:buFont typeface="Wingdings" pitchFamily="2" charset="2"/>
              <a:buChar char="§"/>
            </a:pPr>
            <a:r>
              <a:rPr lang="en-US" sz="600">
                <a:latin typeface="Arial" pitchFamily="34" charset="0"/>
              </a:rPr>
              <a:t>Increase transaction frequency</a:t>
            </a:r>
          </a:p>
          <a:p>
            <a:pPr marL="119063" indent="-119063">
              <a:buSzPct val="90000"/>
              <a:buFont typeface="Wingdings" pitchFamily="2" charset="2"/>
              <a:buChar char="§"/>
            </a:pPr>
            <a:r>
              <a:rPr lang="en-US" sz="600">
                <a:latin typeface="Arial" pitchFamily="34" charset="0"/>
              </a:rPr>
              <a:t>Acquire new customers through penetration to new areas, acquisition and partnership with other company (Ahold)</a:t>
            </a:r>
          </a:p>
        </p:txBody>
      </p:sp>
      <p:sp>
        <p:nvSpPr>
          <p:cNvPr id="70666" name="Rectangle 10"/>
          <p:cNvSpPr>
            <a:spLocks noChangeArrowheads="1"/>
          </p:cNvSpPr>
          <p:nvPr/>
        </p:nvSpPr>
        <p:spPr bwMode="auto">
          <a:xfrm>
            <a:off x="-1588" y="1028700"/>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Financial View</a:t>
            </a:r>
          </a:p>
        </p:txBody>
      </p:sp>
      <p:cxnSp>
        <p:nvCxnSpPr>
          <p:cNvPr id="70667" name="AutoShape 11"/>
          <p:cNvCxnSpPr>
            <a:cxnSpLocks noChangeShapeType="1"/>
            <a:stCxn id="70663" idx="2"/>
            <a:endCxn id="70664" idx="0"/>
          </p:cNvCxnSpPr>
          <p:nvPr/>
        </p:nvCxnSpPr>
        <p:spPr bwMode="auto">
          <a:xfrm rot="5400000">
            <a:off x="3898106" y="227807"/>
            <a:ext cx="115887" cy="1435100"/>
          </a:xfrm>
          <a:prstGeom prst="bentConnector3">
            <a:avLst>
              <a:gd name="adj1" fmla="val 49315"/>
            </a:avLst>
          </a:prstGeom>
          <a:noFill/>
          <a:ln w="9525">
            <a:solidFill>
              <a:schemeClr val="tx1"/>
            </a:solidFill>
            <a:miter lim="800000"/>
            <a:headEnd/>
            <a:tailEnd/>
          </a:ln>
        </p:spPr>
      </p:cxnSp>
      <p:cxnSp>
        <p:nvCxnSpPr>
          <p:cNvPr id="70668" name="AutoShape 12"/>
          <p:cNvCxnSpPr>
            <a:cxnSpLocks noChangeShapeType="1"/>
            <a:stCxn id="70663" idx="2"/>
            <a:endCxn id="70665" idx="0"/>
          </p:cNvCxnSpPr>
          <p:nvPr/>
        </p:nvCxnSpPr>
        <p:spPr bwMode="auto">
          <a:xfrm rot="16200000" flipH="1">
            <a:off x="5851525" y="-290512"/>
            <a:ext cx="115887" cy="2471738"/>
          </a:xfrm>
          <a:prstGeom prst="bentConnector3">
            <a:avLst>
              <a:gd name="adj1" fmla="val 49315"/>
            </a:avLst>
          </a:prstGeom>
          <a:noFill/>
          <a:ln w="9525">
            <a:solidFill>
              <a:schemeClr val="tx1"/>
            </a:solidFill>
            <a:miter lim="800000"/>
            <a:headEnd/>
            <a:tailEnd/>
          </a:ln>
        </p:spPr>
      </p:cxnSp>
      <p:sp>
        <p:nvSpPr>
          <p:cNvPr id="70669" name="Line 13"/>
          <p:cNvSpPr>
            <a:spLocks noChangeShapeType="1"/>
          </p:cNvSpPr>
          <p:nvPr/>
        </p:nvSpPr>
        <p:spPr bwMode="auto">
          <a:xfrm>
            <a:off x="0" y="2070100"/>
            <a:ext cx="9144000" cy="0"/>
          </a:xfrm>
          <a:prstGeom prst="line">
            <a:avLst/>
          </a:prstGeom>
          <a:noFill/>
          <a:ln w="9525">
            <a:solidFill>
              <a:schemeClr val="tx1"/>
            </a:solidFill>
            <a:prstDash val="dash"/>
            <a:round/>
            <a:headEnd/>
            <a:tailEnd/>
          </a:ln>
        </p:spPr>
        <p:txBody>
          <a:bodyPr/>
          <a:lstStyle/>
          <a:p>
            <a:endParaRPr lang="en-US"/>
          </a:p>
        </p:txBody>
      </p:sp>
      <p:sp>
        <p:nvSpPr>
          <p:cNvPr id="70670" name="Rectangle 14"/>
          <p:cNvSpPr>
            <a:spLocks noChangeArrowheads="1"/>
          </p:cNvSpPr>
          <p:nvPr/>
        </p:nvSpPr>
        <p:spPr bwMode="auto">
          <a:xfrm>
            <a:off x="-1588" y="2338388"/>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Competitive Forces</a:t>
            </a:r>
          </a:p>
        </p:txBody>
      </p:sp>
      <p:sp>
        <p:nvSpPr>
          <p:cNvPr id="70671" name="Rectangle 15"/>
          <p:cNvSpPr>
            <a:spLocks noChangeArrowheads="1"/>
          </p:cNvSpPr>
          <p:nvPr/>
        </p:nvSpPr>
        <p:spPr bwMode="auto">
          <a:xfrm>
            <a:off x="0" y="2070100"/>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Markets</a:t>
            </a:r>
          </a:p>
        </p:txBody>
      </p:sp>
      <p:sp>
        <p:nvSpPr>
          <p:cNvPr id="70672" name="Rectangle 16"/>
          <p:cNvSpPr>
            <a:spLocks noChangeArrowheads="1"/>
          </p:cNvSpPr>
          <p:nvPr/>
        </p:nvSpPr>
        <p:spPr bwMode="auto">
          <a:xfrm>
            <a:off x="-1588" y="2852738"/>
            <a:ext cx="1354138" cy="244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i="1">
                <a:latin typeface="Arial" pitchFamily="34" charset="0"/>
              </a:rPr>
              <a:t>Customer Needs</a:t>
            </a:r>
          </a:p>
        </p:txBody>
      </p:sp>
      <p:sp>
        <p:nvSpPr>
          <p:cNvPr id="70673" name="Rectangle 17"/>
          <p:cNvSpPr>
            <a:spLocks noChangeArrowheads="1"/>
          </p:cNvSpPr>
          <p:nvPr/>
        </p:nvSpPr>
        <p:spPr bwMode="auto">
          <a:xfrm>
            <a:off x="1309688" y="2038350"/>
            <a:ext cx="3552825" cy="11588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Industry Overview</a:t>
            </a:r>
          </a:p>
          <a:p>
            <a:pPr marL="119063" indent="-119063">
              <a:buSzPct val="90000"/>
              <a:buFont typeface="Wingdings" pitchFamily="2" charset="2"/>
              <a:buChar char="§"/>
            </a:pPr>
            <a:r>
              <a:rPr lang="en-US" sz="600">
                <a:latin typeface="Arial" pitchFamily="34" charset="0"/>
              </a:rPr>
              <a:t>Large supermarket chains dominate grocery industry</a:t>
            </a:r>
          </a:p>
          <a:p>
            <a:pPr marL="119063" indent="-119063">
              <a:buSzPct val="90000"/>
              <a:buFont typeface="Wingdings" pitchFamily="2" charset="2"/>
              <a:buChar char="§"/>
            </a:pPr>
            <a:r>
              <a:rPr lang="en-US" sz="600">
                <a:latin typeface="Arial" pitchFamily="34" charset="0"/>
              </a:rPr>
              <a:t>Extreme competition leads to razor thin margins</a:t>
            </a:r>
          </a:p>
          <a:p>
            <a:pPr marL="119063" indent="-119063">
              <a:buSzPct val="90000"/>
              <a:buFont typeface="Wingdings" pitchFamily="2" charset="2"/>
              <a:buChar char="§"/>
            </a:pPr>
            <a:r>
              <a:rPr lang="en-US" sz="600">
                <a:latin typeface="Arial" pitchFamily="34" charset="0"/>
              </a:rPr>
              <a:t>Online grocery has relatively low penetration, I.e. 0.1% in 1999</a:t>
            </a:r>
          </a:p>
          <a:p>
            <a:pPr marL="119063" indent="-119063">
              <a:buSzPct val="90000"/>
              <a:buFont typeface="Wingdings" pitchFamily="2" charset="2"/>
              <a:buChar char="§"/>
            </a:pPr>
            <a:r>
              <a:rPr lang="en-US" sz="600">
                <a:latin typeface="Arial" pitchFamily="34" charset="0"/>
              </a:rPr>
              <a:t>Increased pressure for profit leads to consolidation of online retailers including online grocers</a:t>
            </a:r>
          </a:p>
        </p:txBody>
      </p:sp>
      <p:sp>
        <p:nvSpPr>
          <p:cNvPr id="70674" name="AutoShape 18"/>
          <p:cNvSpPr>
            <a:spLocks noChangeArrowheads="1"/>
          </p:cNvSpPr>
          <p:nvPr/>
        </p:nvSpPr>
        <p:spPr bwMode="auto">
          <a:xfrm rot="5400000">
            <a:off x="4648200" y="2625726"/>
            <a:ext cx="954087" cy="188912"/>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75" name="Rectangle 19"/>
          <p:cNvSpPr>
            <a:spLocks noChangeArrowheads="1"/>
          </p:cNvSpPr>
          <p:nvPr/>
        </p:nvSpPr>
        <p:spPr bwMode="auto">
          <a:xfrm>
            <a:off x="5219700" y="2038350"/>
            <a:ext cx="3852863"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Peapod’s value proposition</a:t>
            </a:r>
          </a:p>
          <a:p>
            <a:pPr marL="119063" indent="-119063">
              <a:buSzPct val="90000"/>
              <a:buFont typeface="Wingdings" pitchFamily="2" charset="2"/>
              <a:buChar char="§"/>
            </a:pPr>
            <a:r>
              <a:rPr lang="en-US" sz="600">
                <a:latin typeface="Arial" pitchFamily="34" charset="0"/>
              </a:rPr>
              <a:t>Time: convenience of ordering anytime anywhere and on-time delivery</a:t>
            </a:r>
          </a:p>
          <a:p>
            <a:pPr marL="119063" indent="-119063">
              <a:buSzPct val="90000"/>
              <a:buFont typeface="Wingdings" pitchFamily="2" charset="2"/>
              <a:buChar char="§"/>
            </a:pPr>
            <a:r>
              <a:rPr lang="en-US" sz="600">
                <a:latin typeface="Arial" pitchFamily="34" charset="0"/>
              </a:rPr>
              <a:t>Quality: on par with other supermarkets</a:t>
            </a:r>
          </a:p>
          <a:p>
            <a:pPr marL="119063" indent="-119063">
              <a:buSzPct val="90000"/>
              <a:buFont typeface="Wingdings" pitchFamily="2" charset="2"/>
              <a:buChar char="§"/>
            </a:pPr>
            <a:r>
              <a:rPr lang="en-US" sz="600">
                <a:latin typeface="Arial" pitchFamily="34" charset="0"/>
              </a:rPr>
              <a:t>Price: on par with other supermarkets – slightly more expensive because of delivery costs</a:t>
            </a:r>
          </a:p>
          <a:p>
            <a:pPr marL="119063" indent="-119063">
              <a:buSzPct val="90000"/>
              <a:buFont typeface="Wingdings" pitchFamily="2" charset="2"/>
              <a:buChar char="§"/>
            </a:pPr>
            <a:r>
              <a:rPr lang="en-US" sz="600">
                <a:latin typeface="Arial" pitchFamily="34" charset="0"/>
              </a:rPr>
              <a:t>Variety: unclear from the case – does not seem to be Peapod’s core competency</a:t>
            </a:r>
          </a:p>
        </p:txBody>
      </p:sp>
      <p:sp>
        <p:nvSpPr>
          <p:cNvPr id="70676" name="Line 20"/>
          <p:cNvSpPr>
            <a:spLocks noChangeShapeType="1"/>
          </p:cNvSpPr>
          <p:nvPr/>
        </p:nvSpPr>
        <p:spPr bwMode="auto">
          <a:xfrm>
            <a:off x="0" y="3349625"/>
            <a:ext cx="9144000" cy="0"/>
          </a:xfrm>
          <a:prstGeom prst="line">
            <a:avLst/>
          </a:prstGeom>
          <a:noFill/>
          <a:ln w="9525">
            <a:solidFill>
              <a:schemeClr val="tx1"/>
            </a:solidFill>
            <a:prstDash val="dash"/>
            <a:round/>
            <a:headEnd/>
            <a:tailEnd/>
          </a:ln>
        </p:spPr>
        <p:txBody>
          <a:bodyPr/>
          <a:lstStyle/>
          <a:p>
            <a:endParaRPr lang="en-US"/>
          </a:p>
        </p:txBody>
      </p:sp>
      <p:sp>
        <p:nvSpPr>
          <p:cNvPr id="70677" name="Rectangle 21"/>
          <p:cNvSpPr>
            <a:spLocks noChangeArrowheads="1"/>
          </p:cNvSpPr>
          <p:nvPr/>
        </p:nvSpPr>
        <p:spPr bwMode="auto">
          <a:xfrm>
            <a:off x="-1588" y="3617913"/>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Processes and Resources</a:t>
            </a:r>
          </a:p>
        </p:txBody>
      </p:sp>
      <p:sp>
        <p:nvSpPr>
          <p:cNvPr id="70678" name="Rectangle 22"/>
          <p:cNvSpPr>
            <a:spLocks noChangeArrowheads="1"/>
          </p:cNvSpPr>
          <p:nvPr/>
        </p:nvSpPr>
        <p:spPr bwMode="auto">
          <a:xfrm>
            <a:off x="0" y="3349625"/>
            <a:ext cx="1550988" cy="274638"/>
          </a:xfrm>
          <a:prstGeom prst="rect">
            <a:avLst/>
          </a:prstGeom>
          <a:noFill/>
          <a:ln w="9525">
            <a:noFill/>
            <a:miter lim="800000"/>
            <a:headEnd/>
            <a:tailEnd/>
          </a:ln>
        </p:spPr>
        <p:txBody>
          <a:bodyPr>
            <a:spAutoFit/>
          </a:bodyPr>
          <a:lstStyle/>
          <a:p>
            <a:pPr marL="119063" indent="-119063">
              <a:spcBef>
                <a:spcPct val="20000"/>
              </a:spcBef>
              <a:buSzPct val="90000"/>
              <a:buFont typeface="Wingdings" pitchFamily="2" charset="2"/>
              <a:buNone/>
            </a:pPr>
            <a:r>
              <a:rPr lang="en-US" sz="800" b="1">
                <a:latin typeface="Arial" pitchFamily="34" charset="0"/>
              </a:rPr>
              <a:t>Operations</a:t>
            </a:r>
          </a:p>
        </p:txBody>
      </p:sp>
      <p:sp>
        <p:nvSpPr>
          <p:cNvPr id="70679" name="Rectangle 23"/>
          <p:cNvSpPr>
            <a:spLocks noChangeArrowheads="1"/>
          </p:cNvSpPr>
          <p:nvPr/>
        </p:nvSpPr>
        <p:spPr bwMode="auto">
          <a:xfrm>
            <a:off x="-1588" y="5835650"/>
            <a:ext cx="1354138" cy="396875"/>
          </a:xfrm>
          <a:prstGeom prst="rect">
            <a:avLst/>
          </a:prstGeom>
          <a:noFill/>
          <a:ln w="9525">
            <a:noFill/>
            <a:miter lim="800000"/>
            <a:headEnd/>
            <a:tailEnd/>
          </a:ln>
        </p:spPr>
        <p:txBody>
          <a:bodyPr>
            <a:spAutoFit/>
          </a:bodyPr>
          <a:lstStyle/>
          <a:p>
            <a:pPr>
              <a:buSzPct val="90000"/>
              <a:buFont typeface="Wingdings" pitchFamily="2" charset="2"/>
              <a:buNone/>
            </a:pPr>
            <a:r>
              <a:rPr lang="en-US" sz="600" b="1" i="1">
                <a:latin typeface="Arial" pitchFamily="34" charset="0"/>
              </a:rPr>
              <a:t>Learning and Growth</a:t>
            </a:r>
          </a:p>
        </p:txBody>
      </p:sp>
      <p:sp>
        <p:nvSpPr>
          <p:cNvPr id="70680" name="Rectangle 24"/>
          <p:cNvSpPr>
            <a:spLocks noChangeArrowheads="1"/>
          </p:cNvSpPr>
          <p:nvPr/>
        </p:nvSpPr>
        <p:spPr bwMode="auto">
          <a:xfrm>
            <a:off x="1309688" y="3357563"/>
            <a:ext cx="1731962" cy="13112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Supplier Management</a:t>
            </a:r>
          </a:p>
          <a:p>
            <a:pPr marL="119063" indent="-119063">
              <a:buSzPct val="90000"/>
              <a:buFont typeface="Wingdings" pitchFamily="2" charset="2"/>
              <a:buChar char="§"/>
            </a:pPr>
            <a:r>
              <a:rPr lang="en-US" sz="600">
                <a:latin typeface="Arial" pitchFamily="34" charset="0"/>
              </a:rPr>
              <a:t>Peapod’s suppliers are fragmented</a:t>
            </a:r>
          </a:p>
          <a:p>
            <a:pPr marL="119063" indent="-119063">
              <a:buSzPct val="90000"/>
              <a:buFont typeface="Wingdings" pitchFamily="2" charset="2"/>
              <a:buChar char="§"/>
            </a:pPr>
            <a:r>
              <a:rPr lang="en-US" sz="600">
                <a:latin typeface="Arial" pitchFamily="34" charset="0"/>
              </a:rPr>
              <a:t>Partnership with Ahold provides Peapod with some economy of scale in procurement, may lead to reduction in COGS</a:t>
            </a:r>
          </a:p>
        </p:txBody>
      </p:sp>
      <p:sp>
        <p:nvSpPr>
          <p:cNvPr id="70681" name="Rectangle 25"/>
          <p:cNvSpPr>
            <a:spLocks noChangeArrowheads="1"/>
          </p:cNvSpPr>
          <p:nvPr/>
        </p:nvSpPr>
        <p:spPr bwMode="auto">
          <a:xfrm>
            <a:off x="3141663" y="3357563"/>
            <a:ext cx="4103687" cy="2378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Internal Processing Network</a:t>
            </a:r>
          </a:p>
          <a:p>
            <a:pPr marL="119063" indent="-119063">
              <a:buSzPct val="90000"/>
              <a:buFont typeface="Wingdings" pitchFamily="2" charset="2"/>
              <a:buChar char="§"/>
            </a:pPr>
            <a:r>
              <a:rPr lang="en-US" sz="600">
                <a:latin typeface="Arial" pitchFamily="34" charset="0"/>
              </a:rPr>
              <a:t>Capacity Portfolio: optimization of fulfillment costs through 1) Aggregation of supplies in centralized fulfillment centers; 2)Differentiation of fulfillment centers based on market size; 3) Quick and flexible fulfillment process</a:t>
            </a:r>
          </a:p>
          <a:p>
            <a:pPr marL="119063" indent="-119063">
              <a:buSzPct val="90000"/>
              <a:buFont typeface="Wingdings" pitchFamily="2" charset="2"/>
              <a:buChar char="§"/>
            </a:pPr>
            <a:r>
              <a:rPr lang="en-US" sz="600">
                <a:latin typeface="Arial" pitchFamily="34" charset="0"/>
              </a:rPr>
              <a:t>Vertical Integration appears in the downstream chain, I.e. Peapod owns and operates all delivery trucks in-house</a:t>
            </a:r>
          </a:p>
          <a:p>
            <a:pPr marL="119063" indent="-119063">
              <a:buSzPct val="90000"/>
              <a:buFont typeface="Wingdings" pitchFamily="2" charset="2"/>
              <a:buChar char="§"/>
            </a:pPr>
            <a:r>
              <a:rPr lang="en-US" sz="600">
                <a:latin typeface="Arial" pitchFamily="34" charset="0"/>
              </a:rPr>
              <a:t>Network Design: Two types of fulfillment centers (4 warehouse for large markets and 7 fast pick centers for small markets in 2000) serve 6 markets area. Having the right items at the right place in the right quantity is critical. Truck drivers traverse petal-shaped routes, each is equipped with map showing optimal delivery route</a:t>
            </a:r>
          </a:p>
          <a:p>
            <a:pPr marL="119063" indent="-119063">
              <a:buSzPct val="90000"/>
              <a:buFont typeface="Wingdings" pitchFamily="2" charset="2"/>
              <a:buChar char="§"/>
            </a:pPr>
            <a:r>
              <a:rPr lang="en-US" sz="600">
                <a:latin typeface="Arial" pitchFamily="34" charset="0"/>
              </a:rPr>
              <a:t>Technology: Information flow is managed carefully to ensure optimization; process layout is standardized with low level of automation to allow flexibility</a:t>
            </a:r>
          </a:p>
        </p:txBody>
      </p:sp>
      <p:sp>
        <p:nvSpPr>
          <p:cNvPr id="70682" name="Rectangle 26"/>
          <p:cNvSpPr>
            <a:spLocks noChangeArrowheads="1"/>
          </p:cNvSpPr>
          <p:nvPr/>
        </p:nvSpPr>
        <p:spPr bwMode="auto">
          <a:xfrm>
            <a:off x="7340600" y="3357563"/>
            <a:ext cx="1731963" cy="1768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Customer management</a:t>
            </a:r>
          </a:p>
          <a:p>
            <a:pPr marL="119063" indent="-119063">
              <a:buSzPct val="90000"/>
              <a:buFont typeface="Wingdings" pitchFamily="2" charset="2"/>
              <a:buChar char="§"/>
            </a:pPr>
            <a:r>
              <a:rPr lang="en-US" sz="600">
                <a:latin typeface="Arial" pitchFamily="34" charset="0"/>
              </a:rPr>
              <a:t>Extremely fragmented buyers</a:t>
            </a:r>
          </a:p>
          <a:p>
            <a:pPr marL="119063" indent="-119063">
              <a:buSzPct val="90000"/>
              <a:buFont typeface="Wingdings" pitchFamily="2" charset="2"/>
              <a:buChar char="§"/>
            </a:pPr>
            <a:r>
              <a:rPr lang="en-US" sz="600">
                <a:latin typeface="Arial" pitchFamily="34" charset="0"/>
              </a:rPr>
              <a:t>Peapod’s strategy is to  build relationship with customers by leveraging purchase history to personalize services (e.g. promotions, pricing, suggestions on shopping items)</a:t>
            </a:r>
          </a:p>
        </p:txBody>
      </p:sp>
      <p:sp>
        <p:nvSpPr>
          <p:cNvPr id="70683" name="Rectangle 27"/>
          <p:cNvSpPr>
            <a:spLocks noChangeArrowheads="1"/>
          </p:cNvSpPr>
          <p:nvPr/>
        </p:nvSpPr>
        <p:spPr bwMode="auto">
          <a:xfrm>
            <a:off x="1309688" y="5835650"/>
            <a:ext cx="1731962"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Employee competencies &amp; culture</a:t>
            </a:r>
          </a:p>
          <a:p>
            <a:pPr marL="119063" indent="-119063">
              <a:buSzPct val="90000"/>
              <a:buFont typeface="Wingdings" pitchFamily="2" charset="2"/>
              <a:buChar char="§"/>
            </a:pPr>
            <a:r>
              <a:rPr lang="en-US" sz="600">
                <a:latin typeface="Arial" pitchFamily="34" charset="0"/>
              </a:rPr>
              <a:t>Compensation is structured based on delivery optimization, I.e. SPH of 2.5 or higher</a:t>
            </a:r>
          </a:p>
        </p:txBody>
      </p:sp>
      <p:sp>
        <p:nvSpPr>
          <p:cNvPr id="70684" name="Rectangle 28"/>
          <p:cNvSpPr>
            <a:spLocks noChangeArrowheads="1"/>
          </p:cNvSpPr>
          <p:nvPr/>
        </p:nvSpPr>
        <p:spPr bwMode="auto">
          <a:xfrm>
            <a:off x="4316413" y="5835650"/>
            <a:ext cx="1731962" cy="8540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Innovations: Product and Process</a:t>
            </a:r>
          </a:p>
          <a:p>
            <a:pPr marL="119063" indent="-119063">
              <a:buSzPct val="90000"/>
              <a:buFont typeface="Wingdings" pitchFamily="2" charset="2"/>
              <a:buChar char="§"/>
            </a:pPr>
            <a:r>
              <a:rPr lang="en-US" sz="600">
                <a:latin typeface="Arial" pitchFamily="34" charset="0"/>
              </a:rPr>
              <a:t>Unclear link between new products and process design</a:t>
            </a:r>
          </a:p>
        </p:txBody>
      </p:sp>
      <p:sp>
        <p:nvSpPr>
          <p:cNvPr id="70685" name="Rectangle 29"/>
          <p:cNvSpPr>
            <a:spLocks noChangeArrowheads="1"/>
          </p:cNvSpPr>
          <p:nvPr/>
        </p:nvSpPr>
        <p:spPr bwMode="auto">
          <a:xfrm>
            <a:off x="7340600" y="5835650"/>
            <a:ext cx="1731963" cy="1006475"/>
          </a:xfrm>
          <a:prstGeom prst="rect">
            <a:avLst/>
          </a:prstGeom>
          <a:noFill/>
          <a:ln w="9525">
            <a:noFill/>
            <a:miter lim="800000"/>
            <a:headEnd/>
            <a:tailEnd/>
          </a:ln>
        </p:spPr>
        <p:txBody>
          <a:bodyPr>
            <a:spAutoFit/>
          </a:bodyPr>
          <a:lstStyle/>
          <a:p>
            <a:pPr marL="119063" indent="-119063">
              <a:buSzPct val="90000"/>
              <a:buFont typeface="Wingdings" pitchFamily="2" charset="2"/>
              <a:buNone/>
            </a:pPr>
            <a:r>
              <a:rPr lang="en-US" sz="600" b="1">
                <a:latin typeface="Arial" pitchFamily="34" charset="0"/>
              </a:rPr>
              <a:t>Systems and procedures</a:t>
            </a:r>
          </a:p>
          <a:p>
            <a:pPr marL="119063" indent="-119063">
              <a:buSzPct val="90000"/>
              <a:buFont typeface="Wingdings" pitchFamily="2" charset="2"/>
              <a:buChar char="§"/>
            </a:pPr>
            <a:r>
              <a:rPr lang="en-US" sz="600">
                <a:latin typeface="Arial" pitchFamily="34" charset="0"/>
              </a:rPr>
              <a:t>High degree of information technology involved in planning, control and execution</a:t>
            </a:r>
          </a:p>
          <a:p>
            <a:pPr marL="119063" indent="-119063">
              <a:buSzPct val="90000"/>
              <a:buFont typeface="Wingdings" pitchFamily="2" charset="2"/>
              <a:buChar char="§"/>
            </a:pPr>
            <a:r>
              <a:rPr lang="en-US" sz="600">
                <a:latin typeface="Arial" pitchFamily="34" charset="0"/>
              </a:rPr>
              <a:t>Unclear culture</a:t>
            </a:r>
          </a:p>
        </p:txBody>
      </p:sp>
      <p:sp>
        <p:nvSpPr>
          <p:cNvPr id="70686" name="Rectangle 30"/>
          <p:cNvSpPr>
            <a:spLocks noChangeArrowheads="1"/>
          </p:cNvSpPr>
          <p:nvPr/>
        </p:nvSpPr>
        <p:spPr bwMode="auto">
          <a:xfrm>
            <a:off x="1309688" y="3395663"/>
            <a:ext cx="1731962" cy="1273175"/>
          </a:xfrm>
          <a:prstGeom prst="rect">
            <a:avLst/>
          </a:prstGeom>
          <a:noFill/>
          <a:ln w="9525">
            <a:solidFill>
              <a:schemeClr val="tx1"/>
            </a:solidFill>
            <a:miter lim="800000"/>
            <a:headEnd/>
            <a:tailEnd/>
          </a:ln>
        </p:spPr>
        <p:txBody>
          <a:bodyPr wrap="none" anchor="ctr"/>
          <a:lstStyle/>
          <a:p>
            <a:endParaRPr lang="en-US"/>
          </a:p>
        </p:txBody>
      </p:sp>
      <p:sp>
        <p:nvSpPr>
          <p:cNvPr id="70687" name="Rectangle 31"/>
          <p:cNvSpPr>
            <a:spLocks noChangeArrowheads="1"/>
          </p:cNvSpPr>
          <p:nvPr/>
        </p:nvSpPr>
        <p:spPr bwMode="auto">
          <a:xfrm>
            <a:off x="7312025" y="3395663"/>
            <a:ext cx="1731963" cy="1730375"/>
          </a:xfrm>
          <a:prstGeom prst="rect">
            <a:avLst/>
          </a:prstGeom>
          <a:noFill/>
          <a:ln w="9525">
            <a:solidFill>
              <a:schemeClr val="tx1"/>
            </a:solidFill>
            <a:miter lim="800000"/>
            <a:headEnd/>
            <a:tailEnd/>
          </a:ln>
        </p:spPr>
        <p:txBody>
          <a:bodyPr wrap="none" anchor="ctr"/>
          <a:lstStyle/>
          <a:p>
            <a:endParaRPr lang="en-US"/>
          </a:p>
        </p:txBody>
      </p:sp>
      <p:sp>
        <p:nvSpPr>
          <p:cNvPr id="70688" name="Rectangle 32"/>
          <p:cNvSpPr>
            <a:spLocks noChangeArrowheads="1"/>
          </p:cNvSpPr>
          <p:nvPr/>
        </p:nvSpPr>
        <p:spPr bwMode="auto">
          <a:xfrm>
            <a:off x="3163888" y="3395663"/>
            <a:ext cx="4025900" cy="2339975"/>
          </a:xfrm>
          <a:prstGeom prst="rect">
            <a:avLst/>
          </a:prstGeom>
          <a:noFill/>
          <a:ln w="9525">
            <a:solidFill>
              <a:schemeClr val="tx1"/>
            </a:solidFill>
            <a:miter lim="800000"/>
            <a:headEnd/>
            <a:tailEnd/>
          </a:ln>
        </p:spPr>
        <p:txBody>
          <a:bodyPr wrap="none" anchor="ctr"/>
          <a:lstStyle/>
          <a:p>
            <a:endParaRPr lang="en-US"/>
          </a:p>
        </p:txBody>
      </p:sp>
      <p:sp>
        <p:nvSpPr>
          <p:cNvPr id="70689" name="AutoShape 33"/>
          <p:cNvSpPr>
            <a:spLocks noChangeArrowheads="1"/>
          </p:cNvSpPr>
          <p:nvPr/>
        </p:nvSpPr>
        <p:spPr bwMode="auto">
          <a:xfrm rot="5400000">
            <a:off x="2661444"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0" name="AutoShape 34"/>
          <p:cNvSpPr>
            <a:spLocks noChangeArrowheads="1"/>
          </p:cNvSpPr>
          <p:nvPr/>
        </p:nvSpPr>
        <p:spPr bwMode="auto">
          <a:xfrm rot="5400000">
            <a:off x="6774656" y="3879057"/>
            <a:ext cx="954087" cy="22225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70691" name="Rectangle 35"/>
          <p:cNvSpPr>
            <a:spLocks noChangeArrowheads="1"/>
          </p:cNvSpPr>
          <p:nvPr/>
        </p:nvSpPr>
        <p:spPr bwMode="auto">
          <a:xfrm>
            <a:off x="1309688" y="5835650"/>
            <a:ext cx="1731962" cy="976313"/>
          </a:xfrm>
          <a:prstGeom prst="rect">
            <a:avLst/>
          </a:prstGeom>
          <a:noFill/>
          <a:ln w="9525">
            <a:solidFill>
              <a:schemeClr val="tx1"/>
            </a:solidFill>
            <a:miter lim="800000"/>
            <a:headEnd/>
            <a:tailEnd/>
          </a:ln>
        </p:spPr>
        <p:txBody>
          <a:bodyPr wrap="none" anchor="ctr"/>
          <a:lstStyle/>
          <a:p>
            <a:endParaRPr lang="en-US"/>
          </a:p>
        </p:txBody>
      </p:sp>
      <p:sp>
        <p:nvSpPr>
          <p:cNvPr id="70692" name="Rectangle 36"/>
          <p:cNvSpPr>
            <a:spLocks noChangeArrowheads="1"/>
          </p:cNvSpPr>
          <p:nvPr/>
        </p:nvSpPr>
        <p:spPr bwMode="auto">
          <a:xfrm>
            <a:off x="4318000" y="5835650"/>
            <a:ext cx="1731963" cy="976313"/>
          </a:xfrm>
          <a:prstGeom prst="rect">
            <a:avLst/>
          </a:prstGeom>
          <a:noFill/>
          <a:ln w="9525">
            <a:solidFill>
              <a:schemeClr val="tx1"/>
            </a:solidFill>
            <a:miter lim="800000"/>
            <a:headEnd/>
            <a:tailEnd/>
          </a:ln>
        </p:spPr>
        <p:txBody>
          <a:bodyPr wrap="none" anchor="ctr"/>
          <a:lstStyle/>
          <a:p>
            <a:endParaRPr lang="en-US"/>
          </a:p>
        </p:txBody>
      </p:sp>
      <p:sp>
        <p:nvSpPr>
          <p:cNvPr id="70693" name="Rectangle 37"/>
          <p:cNvSpPr>
            <a:spLocks noChangeArrowheads="1"/>
          </p:cNvSpPr>
          <p:nvPr/>
        </p:nvSpPr>
        <p:spPr bwMode="auto">
          <a:xfrm>
            <a:off x="7312025" y="5835650"/>
            <a:ext cx="1731963" cy="976313"/>
          </a:xfrm>
          <a:prstGeom prst="rect">
            <a:avLst/>
          </a:prstGeom>
          <a:noFill/>
          <a:ln w="9525">
            <a:solidFill>
              <a:schemeClr val="tx1"/>
            </a:solidFill>
            <a:miter lim="800000"/>
            <a:headEnd/>
            <a:tailEnd/>
          </a:ln>
        </p:spPr>
        <p:txBody>
          <a:bodyPr wrap="none" anchor="ctr"/>
          <a:lstStyle/>
          <a:p>
            <a:endParaRPr lang="en-US"/>
          </a:p>
        </p:txBody>
      </p:sp>
      <p:cxnSp>
        <p:nvCxnSpPr>
          <p:cNvPr id="70694" name="AutoShape 38"/>
          <p:cNvCxnSpPr>
            <a:cxnSpLocks noChangeShapeType="1"/>
            <a:stCxn id="70688" idx="2"/>
            <a:endCxn id="70693" idx="0"/>
          </p:cNvCxnSpPr>
          <p:nvPr/>
        </p:nvCxnSpPr>
        <p:spPr bwMode="auto">
          <a:xfrm rot="16200000" flipH="1">
            <a:off x="6627813" y="4284663"/>
            <a:ext cx="100012" cy="3001962"/>
          </a:xfrm>
          <a:prstGeom prst="bentConnector3">
            <a:avLst>
              <a:gd name="adj1" fmla="val 49208"/>
            </a:avLst>
          </a:prstGeom>
          <a:noFill/>
          <a:ln w="9525">
            <a:solidFill>
              <a:schemeClr val="tx1"/>
            </a:solidFill>
            <a:miter lim="800000"/>
            <a:headEnd/>
            <a:tailEnd/>
          </a:ln>
        </p:spPr>
      </p:cxnSp>
      <p:cxnSp>
        <p:nvCxnSpPr>
          <p:cNvPr id="70695" name="AutoShape 39"/>
          <p:cNvCxnSpPr>
            <a:cxnSpLocks noChangeShapeType="1"/>
            <a:stCxn id="70688" idx="2"/>
            <a:endCxn id="70692" idx="0"/>
          </p:cNvCxnSpPr>
          <p:nvPr/>
        </p:nvCxnSpPr>
        <p:spPr bwMode="auto">
          <a:xfrm rot="16200000" flipH="1">
            <a:off x="5130801" y="5781675"/>
            <a:ext cx="100012" cy="7937"/>
          </a:xfrm>
          <a:prstGeom prst="bentConnector3">
            <a:avLst>
              <a:gd name="adj1" fmla="val 49208"/>
            </a:avLst>
          </a:prstGeom>
          <a:noFill/>
          <a:ln w="9525">
            <a:solidFill>
              <a:schemeClr val="tx1"/>
            </a:solidFill>
            <a:miter lim="800000"/>
            <a:headEnd/>
            <a:tailEnd/>
          </a:ln>
        </p:spPr>
      </p:cxnSp>
      <p:cxnSp>
        <p:nvCxnSpPr>
          <p:cNvPr id="70696" name="AutoShape 40"/>
          <p:cNvCxnSpPr>
            <a:cxnSpLocks noChangeShapeType="1"/>
            <a:stCxn id="70688" idx="2"/>
            <a:endCxn id="70691" idx="0"/>
          </p:cNvCxnSpPr>
          <p:nvPr/>
        </p:nvCxnSpPr>
        <p:spPr bwMode="auto">
          <a:xfrm rot="5400000">
            <a:off x="3626645" y="4285456"/>
            <a:ext cx="100012" cy="3000375"/>
          </a:xfrm>
          <a:prstGeom prst="bentConnector3">
            <a:avLst>
              <a:gd name="adj1" fmla="val 49208"/>
            </a:avLst>
          </a:prstGeom>
          <a:noFill/>
          <a:ln w="9525">
            <a:solidFill>
              <a:schemeClr val="tx1"/>
            </a:solidFill>
            <a:miter lim="800000"/>
            <a:headEnd/>
            <a:tailEnd/>
          </a:ln>
        </p:spPr>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ChangeArrowheads="1"/>
          </p:cNvSpPr>
          <p:nvPr/>
        </p:nvSpPr>
        <p:spPr bwMode="auto">
          <a:xfrm>
            <a:off x="2728913" y="3013075"/>
            <a:ext cx="1243012" cy="2895600"/>
          </a:xfrm>
          <a:prstGeom prst="rect">
            <a:avLst/>
          </a:prstGeom>
          <a:solidFill>
            <a:schemeClr val="folHlink"/>
          </a:solidFill>
          <a:ln w="9525">
            <a:noFill/>
            <a:miter lim="800000"/>
            <a:headEnd/>
            <a:tailEnd/>
          </a:ln>
        </p:spPr>
        <p:txBody>
          <a:bodyPr wrap="none" anchor="ctr"/>
          <a:lstStyle/>
          <a:p>
            <a:endParaRPr lang="en-US"/>
          </a:p>
        </p:txBody>
      </p:sp>
      <p:graphicFrame>
        <p:nvGraphicFramePr>
          <p:cNvPr id="3074" name="Object 3"/>
          <p:cNvGraphicFramePr>
            <a:graphicFrameLocks noChangeAspect="1"/>
          </p:cNvGraphicFramePr>
          <p:nvPr/>
        </p:nvGraphicFramePr>
        <p:xfrm>
          <a:off x="152400" y="450850"/>
          <a:ext cx="8839200" cy="4686300"/>
        </p:xfrm>
        <a:graphic>
          <a:graphicData uri="http://schemas.openxmlformats.org/presentationml/2006/ole">
            <p:oleObj spid="_x0000_s3074" name="Chart" r:id="rId4" imgW="8839200" imgH="4686424" progId="MSGraph.Chart.8">
              <p:embed followColorScheme="full"/>
            </p:oleObj>
          </a:graphicData>
        </a:graphic>
      </p:graphicFrame>
      <p:sp>
        <p:nvSpPr>
          <p:cNvPr id="3076" name="Rectangle 4"/>
          <p:cNvSpPr>
            <a:spLocks noGrp="1" noChangeArrowheads="1"/>
          </p:cNvSpPr>
          <p:nvPr>
            <p:ph type="title"/>
          </p:nvPr>
        </p:nvSpPr>
        <p:spPr>
          <a:xfrm>
            <a:off x="0" y="222250"/>
            <a:ext cx="8099425" cy="228600"/>
          </a:xfrm>
        </p:spPr>
        <p:txBody>
          <a:bodyPr>
            <a:spAutoFit/>
          </a:bodyPr>
          <a:lstStyle/>
          <a:p>
            <a:pPr eaLnBrk="1" hangingPunct="1"/>
            <a:r>
              <a:rPr lang="en-US" sz="900" b="1" smtClean="0">
                <a:latin typeface="Arial" pitchFamily="34" charset="0"/>
              </a:rPr>
              <a:t>Exhibit 2: Fulfillment/Delivery Cost Breakdown for Each Order at Peapod’s DC*</a:t>
            </a:r>
          </a:p>
        </p:txBody>
      </p:sp>
      <p:sp>
        <p:nvSpPr>
          <p:cNvPr id="3077" name="Rectangle 5"/>
          <p:cNvSpPr>
            <a:spLocks noGrp="1" noChangeArrowheads="1"/>
          </p:cNvSpPr>
          <p:nvPr>
            <p:ph type="body" idx="1"/>
          </p:nvPr>
        </p:nvSpPr>
        <p:spPr>
          <a:xfrm>
            <a:off x="342900" y="5099050"/>
            <a:ext cx="1041400" cy="336550"/>
          </a:xfrm>
        </p:spPr>
        <p:txBody>
          <a:bodyPr>
            <a:spAutoFit/>
          </a:bodyPr>
          <a:lstStyle/>
          <a:p>
            <a:pPr marL="0" indent="0" algn="ctr" eaLnBrk="1" hangingPunct="1">
              <a:buFont typeface="Wingdings" pitchFamily="2" charset="2"/>
              <a:buNone/>
            </a:pPr>
            <a:r>
              <a:rPr lang="en-US" sz="800" b="1" smtClean="0">
                <a:latin typeface="Arial" pitchFamily="34" charset="0"/>
              </a:rPr>
              <a:t>Average order size</a:t>
            </a:r>
          </a:p>
        </p:txBody>
      </p:sp>
      <p:pic>
        <p:nvPicPr>
          <p:cNvPr id="3078" name="Picture 6" descr="EQX7C"/>
          <p:cNvPicPr>
            <a:picLocks noChangeAspect="1" noChangeArrowheads="1"/>
          </p:cNvPicPr>
          <p:nvPr/>
        </p:nvPicPr>
        <p:blipFill>
          <a:blip r:embed="rId5" cstate="print"/>
          <a:srcRect/>
          <a:stretch>
            <a:fillRect/>
          </a:stretch>
        </p:blipFill>
        <p:spPr bwMode="auto">
          <a:xfrm>
            <a:off x="8031163" y="15875"/>
            <a:ext cx="1112837" cy="327025"/>
          </a:xfrm>
          <a:prstGeom prst="rect">
            <a:avLst/>
          </a:prstGeom>
          <a:noFill/>
          <a:ln w="9525">
            <a:noFill/>
            <a:miter lim="800000"/>
            <a:headEnd/>
            <a:tailEnd/>
          </a:ln>
        </p:spPr>
      </p:pic>
      <p:sp>
        <p:nvSpPr>
          <p:cNvPr id="3079" name="Rectangle 7"/>
          <p:cNvSpPr>
            <a:spLocks noChangeArrowheads="1"/>
          </p:cNvSpPr>
          <p:nvPr/>
        </p:nvSpPr>
        <p:spPr bwMode="auto">
          <a:xfrm>
            <a:off x="1568450" y="5099050"/>
            <a:ext cx="1041400" cy="274638"/>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COGS</a:t>
            </a:r>
          </a:p>
        </p:txBody>
      </p:sp>
      <p:sp>
        <p:nvSpPr>
          <p:cNvPr id="3080" name="Rectangle 8"/>
          <p:cNvSpPr>
            <a:spLocks noChangeArrowheads="1"/>
          </p:cNvSpPr>
          <p:nvPr/>
        </p:nvSpPr>
        <p:spPr bwMode="auto">
          <a:xfrm>
            <a:off x="52339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center fixed costs</a:t>
            </a:r>
          </a:p>
        </p:txBody>
      </p:sp>
      <p:sp>
        <p:nvSpPr>
          <p:cNvPr id="3081" name="Rectangle 9"/>
          <p:cNvSpPr>
            <a:spLocks noChangeArrowheads="1"/>
          </p:cNvSpPr>
          <p:nvPr/>
        </p:nvSpPr>
        <p:spPr bwMode="auto">
          <a:xfrm>
            <a:off x="4022725"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Fulfillment workers payroll</a:t>
            </a:r>
          </a:p>
        </p:txBody>
      </p:sp>
      <p:sp>
        <p:nvSpPr>
          <p:cNvPr id="3082" name="Rectangle 10"/>
          <p:cNvSpPr>
            <a:spLocks noChangeArrowheads="1"/>
          </p:cNvSpPr>
          <p:nvPr/>
        </p:nvSpPr>
        <p:spPr bwMode="auto">
          <a:xfrm>
            <a:off x="6529388" y="50990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a:latin typeface="Arial" pitchFamily="34" charset="0"/>
              </a:rPr>
              <a:t>Fixed delivery van cost</a:t>
            </a:r>
          </a:p>
        </p:txBody>
      </p:sp>
      <p:sp>
        <p:nvSpPr>
          <p:cNvPr id="3083" name="Rectangle 11"/>
          <p:cNvSpPr>
            <a:spLocks noChangeArrowheads="1"/>
          </p:cNvSpPr>
          <p:nvPr/>
        </p:nvSpPr>
        <p:spPr bwMode="auto">
          <a:xfrm>
            <a:off x="2820988" y="5099050"/>
            <a:ext cx="1041400" cy="822325"/>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Delivery people (drivers) cost</a:t>
            </a:r>
          </a:p>
        </p:txBody>
      </p:sp>
      <p:sp>
        <p:nvSpPr>
          <p:cNvPr id="3084" name="Rectangle 12"/>
          <p:cNvSpPr>
            <a:spLocks noChangeArrowheads="1"/>
          </p:cNvSpPr>
          <p:nvPr/>
        </p:nvSpPr>
        <p:spPr bwMode="auto">
          <a:xfrm>
            <a:off x="7702550" y="5099050"/>
            <a:ext cx="1041400" cy="118745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Revenue for each order net of COGS and fulfillment costs</a:t>
            </a:r>
          </a:p>
        </p:txBody>
      </p:sp>
      <p:sp>
        <p:nvSpPr>
          <p:cNvPr id="3085" name="Rectangle 13"/>
          <p:cNvSpPr>
            <a:spLocks noChangeArrowheads="1"/>
          </p:cNvSpPr>
          <p:nvPr/>
        </p:nvSpPr>
        <p:spPr bwMode="auto">
          <a:xfrm>
            <a:off x="0" y="457200"/>
            <a:ext cx="7772400" cy="228600"/>
          </a:xfrm>
          <a:prstGeom prst="rect">
            <a:avLst/>
          </a:prstGeom>
          <a:noFill/>
          <a:ln w="9525">
            <a:noFill/>
            <a:miter lim="800000"/>
            <a:headEnd/>
            <a:tailEnd/>
          </a:ln>
        </p:spPr>
        <p:txBody>
          <a:bodyPr anchor="ctr">
            <a:spAutoFit/>
          </a:bodyPr>
          <a:lstStyle/>
          <a:p>
            <a:r>
              <a:rPr lang="en-US" sz="900">
                <a:solidFill>
                  <a:schemeClr val="accent2"/>
                </a:solidFill>
                <a:latin typeface="Arial" pitchFamily="34" charset="0"/>
              </a:rPr>
              <a:t>Unit: $/order</a:t>
            </a:r>
          </a:p>
        </p:txBody>
      </p:sp>
      <p:sp>
        <p:nvSpPr>
          <p:cNvPr id="3086" name="AutoShape 14"/>
          <p:cNvSpPr>
            <a:spLocks noChangeArrowheads="1"/>
          </p:cNvSpPr>
          <p:nvPr/>
        </p:nvSpPr>
        <p:spPr bwMode="gray">
          <a:xfrm>
            <a:off x="4051300" y="739775"/>
            <a:ext cx="4724400" cy="2133600"/>
          </a:xfrm>
          <a:prstGeom prst="roundRect">
            <a:avLst>
              <a:gd name="adj" fmla="val 16667"/>
            </a:avLst>
          </a:prstGeom>
          <a:noFill/>
          <a:ln w="9525">
            <a:solidFill>
              <a:schemeClr val="tx1"/>
            </a:solidFill>
            <a:round/>
            <a:headEnd/>
            <a:tailEnd/>
          </a:ln>
        </p:spPr>
        <p:txBody>
          <a:bodyPr wrap="none" anchor="ctr"/>
          <a:lstStyle/>
          <a:p>
            <a:pPr algn="ctr"/>
            <a:r>
              <a:rPr lang="en-US" sz="20000" b="1">
                <a:solidFill>
                  <a:schemeClr val="folHlink"/>
                </a:solidFill>
              </a:rPr>
              <a:t>!</a:t>
            </a:r>
          </a:p>
        </p:txBody>
      </p:sp>
      <p:sp>
        <p:nvSpPr>
          <p:cNvPr id="3087" name="Rectangle 15"/>
          <p:cNvSpPr>
            <a:spLocks noChangeArrowheads="1"/>
          </p:cNvSpPr>
          <p:nvPr/>
        </p:nvSpPr>
        <p:spPr bwMode="auto">
          <a:xfrm>
            <a:off x="4171950" y="1363663"/>
            <a:ext cx="4572000" cy="825500"/>
          </a:xfrm>
          <a:prstGeom prst="rect">
            <a:avLst/>
          </a:prstGeom>
          <a:noFill/>
          <a:ln w="9525">
            <a:noFill/>
            <a:miter lim="800000"/>
            <a:headEnd/>
            <a:tailEnd/>
          </a:ln>
        </p:spPr>
        <p:txBody>
          <a:bodyPr anchor="ctr">
            <a:spAutoFit/>
          </a:bodyPr>
          <a:lstStyle/>
          <a:p>
            <a:pPr marL="115888" indent="-115888">
              <a:buFontTx/>
              <a:buChar char="•"/>
            </a:pPr>
            <a:r>
              <a:rPr lang="en-US" sz="800">
                <a:solidFill>
                  <a:schemeClr val="accent2"/>
                </a:solidFill>
                <a:latin typeface="Arial" pitchFamily="34" charset="0"/>
              </a:rPr>
              <a:t>Peapod suffers more than 40% loss on each order (without counting non-fulfillment costs). In order to get breakeven, Peapod needs to:</a:t>
            </a:r>
            <a:br>
              <a:rPr lang="en-US" sz="800">
                <a:solidFill>
                  <a:schemeClr val="accent2"/>
                </a:solidFill>
                <a:latin typeface="Arial" pitchFamily="34" charset="0"/>
              </a:rPr>
            </a:br>
            <a:r>
              <a:rPr lang="en-US" sz="800">
                <a:solidFill>
                  <a:schemeClr val="accent2"/>
                </a:solidFill>
                <a:latin typeface="Arial" pitchFamily="34" charset="0"/>
              </a:rPr>
              <a:t>Grow number of orders significantly, i.e. by 44%</a:t>
            </a:r>
            <a:br>
              <a:rPr lang="en-US" sz="800">
                <a:solidFill>
                  <a:schemeClr val="accent2"/>
                </a:solidFill>
                <a:latin typeface="Arial" pitchFamily="34" charset="0"/>
              </a:rPr>
            </a:br>
            <a:r>
              <a:rPr lang="en-US" sz="800">
                <a:solidFill>
                  <a:schemeClr val="accent2"/>
                </a:solidFill>
                <a:latin typeface="Arial" pitchFamily="34" charset="0"/>
              </a:rPr>
              <a:t>Increase drivers productivity, e.g. if Peapod’s growth follow CAGR 1997-2000 of 18%, it can achieve breakeven by using 30 drivers on average at each DC (compare to current average of 93)</a:t>
            </a:r>
          </a:p>
        </p:txBody>
      </p:sp>
      <p:sp>
        <p:nvSpPr>
          <p:cNvPr id="3088" name="Line 16"/>
          <p:cNvSpPr>
            <a:spLocks noChangeShapeType="1"/>
          </p:cNvSpPr>
          <p:nvPr/>
        </p:nvSpPr>
        <p:spPr bwMode="auto">
          <a:xfrm>
            <a:off x="1320800" y="1154113"/>
            <a:ext cx="566738" cy="0"/>
          </a:xfrm>
          <a:prstGeom prst="line">
            <a:avLst/>
          </a:prstGeom>
          <a:noFill/>
          <a:ln w="9525">
            <a:solidFill>
              <a:schemeClr val="tx1"/>
            </a:solidFill>
            <a:prstDash val="dash"/>
            <a:round/>
            <a:headEnd/>
            <a:tailEnd/>
          </a:ln>
        </p:spPr>
        <p:txBody>
          <a:bodyPr/>
          <a:lstStyle/>
          <a:p>
            <a:endParaRPr lang="en-US"/>
          </a:p>
        </p:txBody>
      </p:sp>
      <p:sp>
        <p:nvSpPr>
          <p:cNvPr id="3089" name="Line 17"/>
          <p:cNvSpPr>
            <a:spLocks noChangeShapeType="1"/>
          </p:cNvSpPr>
          <p:nvPr/>
        </p:nvSpPr>
        <p:spPr bwMode="auto">
          <a:xfrm>
            <a:off x="2501900" y="3203575"/>
            <a:ext cx="566738" cy="0"/>
          </a:xfrm>
          <a:prstGeom prst="line">
            <a:avLst/>
          </a:prstGeom>
          <a:noFill/>
          <a:ln w="9525">
            <a:solidFill>
              <a:schemeClr val="tx1"/>
            </a:solidFill>
            <a:prstDash val="dash"/>
            <a:round/>
            <a:headEnd/>
            <a:tailEnd/>
          </a:ln>
        </p:spPr>
        <p:txBody>
          <a:bodyPr/>
          <a:lstStyle/>
          <a:p>
            <a:endParaRPr lang="en-US"/>
          </a:p>
        </p:txBody>
      </p:sp>
      <p:sp>
        <p:nvSpPr>
          <p:cNvPr id="3090" name="Line 18"/>
          <p:cNvSpPr>
            <a:spLocks noChangeShapeType="1"/>
          </p:cNvSpPr>
          <p:nvPr/>
        </p:nvSpPr>
        <p:spPr bwMode="auto">
          <a:xfrm>
            <a:off x="3767138" y="4092575"/>
            <a:ext cx="566737" cy="0"/>
          </a:xfrm>
          <a:prstGeom prst="line">
            <a:avLst/>
          </a:prstGeom>
          <a:noFill/>
          <a:ln w="9525">
            <a:solidFill>
              <a:schemeClr val="tx1"/>
            </a:solidFill>
            <a:prstDash val="dash"/>
            <a:round/>
            <a:headEnd/>
            <a:tailEnd/>
          </a:ln>
        </p:spPr>
        <p:txBody>
          <a:bodyPr/>
          <a:lstStyle/>
          <a:p>
            <a:endParaRPr lang="en-US"/>
          </a:p>
        </p:txBody>
      </p:sp>
      <p:sp>
        <p:nvSpPr>
          <p:cNvPr id="3091" name="Line 19"/>
          <p:cNvSpPr>
            <a:spLocks noChangeShapeType="1"/>
          </p:cNvSpPr>
          <p:nvPr/>
        </p:nvSpPr>
        <p:spPr bwMode="auto">
          <a:xfrm>
            <a:off x="6042025" y="4594225"/>
            <a:ext cx="566738" cy="0"/>
          </a:xfrm>
          <a:prstGeom prst="line">
            <a:avLst/>
          </a:prstGeom>
          <a:noFill/>
          <a:ln w="9525">
            <a:solidFill>
              <a:schemeClr val="tx1"/>
            </a:solidFill>
            <a:prstDash val="dash"/>
            <a:round/>
            <a:headEnd/>
            <a:tailEnd/>
          </a:ln>
        </p:spPr>
        <p:txBody>
          <a:bodyPr/>
          <a:lstStyle/>
          <a:p>
            <a:endParaRPr lang="en-US"/>
          </a:p>
        </p:txBody>
      </p:sp>
      <p:sp>
        <p:nvSpPr>
          <p:cNvPr id="3092" name="Line 20"/>
          <p:cNvSpPr>
            <a:spLocks noChangeShapeType="1"/>
          </p:cNvSpPr>
          <p:nvPr/>
        </p:nvSpPr>
        <p:spPr bwMode="auto">
          <a:xfrm>
            <a:off x="7353300" y="4794250"/>
            <a:ext cx="566738" cy="0"/>
          </a:xfrm>
          <a:prstGeom prst="line">
            <a:avLst/>
          </a:prstGeom>
          <a:noFill/>
          <a:ln w="9525">
            <a:solidFill>
              <a:schemeClr val="tx1"/>
            </a:solidFill>
            <a:prstDash val="dash"/>
            <a:round/>
            <a:headEnd/>
            <a:tailEnd/>
          </a:ln>
        </p:spPr>
        <p:txBody>
          <a:bodyPr/>
          <a:lstStyle/>
          <a:p>
            <a:endParaRPr lang="en-US"/>
          </a:p>
        </p:txBody>
      </p:sp>
      <p:sp>
        <p:nvSpPr>
          <p:cNvPr id="3093" name="AutoShape 21"/>
          <p:cNvSpPr>
            <a:spLocks noChangeArrowheads="1"/>
          </p:cNvSpPr>
          <p:nvPr/>
        </p:nvSpPr>
        <p:spPr bwMode="auto">
          <a:xfrm>
            <a:off x="2803525" y="5946775"/>
            <a:ext cx="1096963" cy="177800"/>
          </a:xfrm>
          <a:prstGeom prst="triangle">
            <a:avLst>
              <a:gd name="adj" fmla="val 50000"/>
            </a:avLst>
          </a:prstGeom>
          <a:solidFill>
            <a:srgbClr val="009900"/>
          </a:solidFill>
          <a:ln w="9525">
            <a:solidFill>
              <a:schemeClr val="tx1"/>
            </a:solidFill>
            <a:miter lim="800000"/>
            <a:headEnd/>
            <a:tailEnd/>
          </a:ln>
        </p:spPr>
        <p:txBody>
          <a:bodyPr wrap="none" anchor="ctr"/>
          <a:lstStyle/>
          <a:p>
            <a:endParaRPr lang="en-US"/>
          </a:p>
        </p:txBody>
      </p:sp>
      <p:sp>
        <p:nvSpPr>
          <p:cNvPr id="3094" name="Rectangle 22"/>
          <p:cNvSpPr>
            <a:spLocks noChangeArrowheads="1"/>
          </p:cNvSpPr>
          <p:nvPr/>
        </p:nvSpPr>
        <p:spPr bwMode="auto">
          <a:xfrm>
            <a:off x="2833688" y="6153150"/>
            <a:ext cx="1041400" cy="639763"/>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800" b="1">
                <a:latin typeface="Arial" pitchFamily="34" charset="0"/>
              </a:rPr>
              <a:t>Largest cost in fulfillment</a:t>
            </a:r>
          </a:p>
        </p:txBody>
      </p:sp>
      <p:sp>
        <p:nvSpPr>
          <p:cNvPr id="3095" name="Rectangle 23"/>
          <p:cNvSpPr>
            <a:spLocks noChangeArrowheads="1"/>
          </p:cNvSpPr>
          <p:nvPr/>
        </p:nvSpPr>
        <p:spPr bwMode="auto">
          <a:xfrm>
            <a:off x="0" y="6581775"/>
            <a:ext cx="8031163" cy="214313"/>
          </a:xfrm>
          <a:prstGeom prst="rect">
            <a:avLst/>
          </a:prstGeom>
          <a:noFill/>
          <a:ln w="9525">
            <a:noFill/>
            <a:miter lim="800000"/>
            <a:headEnd/>
            <a:tailEnd/>
          </a:ln>
        </p:spPr>
        <p:txBody>
          <a:bodyPr anchor="ctr">
            <a:spAutoFit/>
          </a:bodyPr>
          <a:lstStyle/>
          <a:p>
            <a:r>
              <a:rPr lang="en-US" sz="800">
                <a:solidFill>
                  <a:schemeClr val="accent2"/>
                </a:solidFill>
                <a:latin typeface="Arial" pitchFamily="34" charset="0"/>
              </a:rPr>
              <a:t>* See exhibit 3 for detailed calculation</a:t>
            </a:r>
          </a:p>
        </p:txBody>
      </p:sp>
      <p:sp>
        <p:nvSpPr>
          <p:cNvPr id="3096" name="Line 24"/>
          <p:cNvSpPr>
            <a:spLocks noChangeShapeType="1"/>
          </p:cNvSpPr>
          <p:nvPr/>
        </p:nvSpPr>
        <p:spPr bwMode="auto">
          <a:xfrm>
            <a:off x="4908550" y="4359275"/>
            <a:ext cx="566738" cy="0"/>
          </a:xfrm>
          <a:prstGeom prst="line">
            <a:avLst/>
          </a:prstGeom>
          <a:noFill/>
          <a:ln w="9525">
            <a:solidFill>
              <a:schemeClr val="tx1"/>
            </a:solidFill>
            <a:prstDash val="dash"/>
            <a:round/>
            <a:headEnd/>
            <a:tailEnd/>
          </a:ln>
        </p:spPr>
        <p:txBody>
          <a:bodyPr/>
          <a:lstStyle/>
          <a:p>
            <a:endParaRPr lang="en-US"/>
          </a:p>
        </p:txBody>
      </p:sp>
      <p:sp>
        <p:nvSpPr>
          <p:cNvPr id="3097" name="Rectangle 25"/>
          <p:cNvSpPr>
            <a:spLocks noChangeArrowheads="1"/>
          </p:cNvSpPr>
          <p:nvPr/>
        </p:nvSpPr>
        <p:spPr bwMode="auto">
          <a:xfrm>
            <a:off x="2820988" y="3381375"/>
            <a:ext cx="1041400" cy="304800"/>
          </a:xfrm>
          <a:prstGeom prst="rect">
            <a:avLst/>
          </a:prstGeom>
          <a:noFill/>
          <a:ln w="9525">
            <a:noFill/>
            <a:miter lim="800000"/>
            <a:headEnd/>
            <a:tailEnd/>
          </a:ln>
        </p:spPr>
        <p:txBody>
          <a:bodyPr>
            <a:spAutoFit/>
          </a:bodyPr>
          <a:lstStyle/>
          <a:p>
            <a:pPr algn="ctr">
              <a:spcBef>
                <a:spcPct val="20000"/>
              </a:spcBef>
              <a:buSzPct val="90000"/>
              <a:buFont typeface="Wingdings" pitchFamily="2" charset="2"/>
              <a:buNone/>
            </a:pPr>
            <a:r>
              <a:rPr lang="en-US" sz="900" b="1">
                <a:latin typeface="Arial" pitchFamily="34" charset="0"/>
              </a:rPr>
              <a:t>41</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i="1" smtClean="0"/>
              <a:t>Peapod </a:t>
            </a:r>
            <a:r>
              <a:rPr lang="en-US" smtClean="0"/>
              <a:t>SOP: Key Profitability Condition</a:t>
            </a:r>
          </a:p>
        </p:txBody>
      </p:sp>
      <p:sp>
        <p:nvSpPr>
          <p:cNvPr id="71683" name="Rectangle 3"/>
          <p:cNvSpPr>
            <a:spLocks noGrp="1" noChangeArrowheads="1"/>
          </p:cNvSpPr>
          <p:nvPr>
            <p:ph type="body" idx="1"/>
          </p:nvPr>
        </p:nvSpPr>
        <p:spPr/>
        <p:txBody>
          <a:bodyPr/>
          <a:lstStyle/>
          <a:p>
            <a:pPr eaLnBrk="1" hangingPunct="1"/>
            <a:r>
              <a:rPr lang="en-US" smtClean="0"/>
              <a:t>Compare Peapod’s processes to traditional supermarket, which has NI before tax of 1.7%:</a:t>
            </a:r>
          </a:p>
          <a:p>
            <a:pPr lvl="1" eaLnBrk="1" hangingPunct="1"/>
            <a:r>
              <a:rPr lang="en-US" sz="1800" smtClean="0"/>
              <a:t>Revenue potential: </a:t>
            </a:r>
            <a:r>
              <a:rPr lang="en-US" sz="1800" smtClean="0">
                <a:latin typeface="Symbol" pitchFamily="18" charset="2"/>
              </a:rPr>
              <a:t>D</a:t>
            </a:r>
            <a:r>
              <a:rPr lang="en-US" sz="1800" i="1" smtClean="0"/>
              <a:t>V</a:t>
            </a:r>
            <a:r>
              <a:rPr lang="en-US" sz="1800" smtClean="0"/>
              <a:t> </a:t>
            </a:r>
            <a:r>
              <a:rPr lang="en-US" sz="1800" u="sng" smtClean="0"/>
              <a:t>&gt;</a:t>
            </a:r>
            <a:r>
              <a:rPr lang="en-US" sz="1800" smtClean="0"/>
              <a:t> </a:t>
            </a:r>
            <a:r>
              <a:rPr lang="en-US" sz="1800" smtClean="0">
                <a:latin typeface="Symbol" pitchFamily="18" charset="2"/>
              </a:rPr>
              <a:t>D</a:t>
            </a:r>
            <a:r>
              <a:rPr lang="en-US" sz="1800" i="1" smtClean="0"/>
              <a:t>p</a:t>
            </a:r>
          </a:p>
          <a:p>
            <a:pPr lvl="1" eaLnBrk="1" hangingPunct="1"/>
            <a:r>
              <a:rPr lang="en-US" sz="1800" smtClean="0"/>
              <a:t>Better than supermarket: </a:t>
            </a:r>
            <a:r>
              <a:rPr lang="en-US" sz="1800" smtClean="0">
                <a:latin typeface="Symbol" pitchFamily="18" charset="2"/>
              </a:rPr>
              <a:t>D</a:t>
            </a:r>
            <a:r>
              <a:rPr lang="en-US" sz="1800" i="1" smtClean="0"/>
              <a:t>p</a:t>
            </a:r>
            <a:r>
              <a:rPr lang="en-US" sz="1800" smtClean="0"/>
              <a:t> </a:t>
            </a:r>
            <a:r>
              <a:rPr lang="en-US" sz="1800" u="sng" smtClean="0"/>
              <a:t>&gt;</a:t>
            </a:r>
            <a:r>
              <a:rPr lang="en-US" sz="1800" smtClean="0"/>
              <a:t>  </a:t>
            </a:r>
            <a:r>
              <a:rPr lang="en-US" sz="1800" smtClean="0">
                <a:latin typeface="Symbol" pitchFamily="18" charset="2"/>
              </a:rPr>
              <a:t>D</a:t>
            </a:r>
            <a:r>
              <a:rPr lang="en-US" sz="1800" i="1" smtClean="0"/>
              <a:t>C</a:t>
            </a:r>
            <a:r>
              <a:rPr lang="en-US" sz="1800" smtClean="0"/>
              <a:t> </a:t>
            </a:r>
          </a:p>
          <a:p>
            <a:pPr lvl="2" eaLnBrk="1" hangingPunct="1"/>
            <a:r>
              <a:rPr lang="en-US" smtClean="0"/>
              <a:t>Break-even condition: </a:t>
            </a:r>
            <a:r>
              <a:rPr lang="en-US" smtClean="0">
                <a:latin typeface="Symbol" pitchFamily="18" charset="2"/>
              </a:rPr>
              <a:t>D</a:t>
            </a:r>
            <a:r>
              <a:rPr lang="en-US" i="1" smtClean="0"/>
              <a:t>p</a:t>
            </a:r>
            <a:r>
              <a:rPr lang="en-US" smtClean="0"/>
              <a:t> + 1.7% </a:t>
            </a:r>
            <a:r>
              <a:rPr lang="en-US" u="sng" smtClean="0"/>
              <a:t>&gt;</a:t>
            </a:r>
            <a:r>
              <a:rPr lang="en-US" smtClean="0"/>
              <a:t>  </a:t>
            </a:r>
            <a:r>
              <a:rPr lang="en-US" smtClean="0">
                <a:latin typeface="Symbol" pitchFamily="18" charset="2"/>
              </a:rPr>
              <a:t>D</a:t>
            </a:r>
            <a:r>
              <a:rPr lang="en-US" i="1" smtClean="0"/>
              <a:t>C</a:t>
            </a:r>
          </a:p>
          <a:p>
            <a:pPr lvl="2" eaLnBrk="1" hangingPunct="1"/>
            <a:endParaRPr lang="en-US" smtClean="0"/>
          </a:p>
          <a:p>
            <a:pPr eaLnBrk="1" hangingPunct="1"/>
            <a:r>
              <a:rPr lang="en-US" smtClean="0"/>
              <a:t>Components of</a:t>
            </a:r>
          </a:p>
          <a:p>
            <a:pPr lvl="1" eaLnBrk="1" hangingPunct="1"/>
            <a:r>
              <a:rPr lang="en-US" sz="1800" smtClean="0"/>
              <a:t> </a:t>
            </a:r>
            <a:r>
              <a:rPr lang="en-US" sz="1800" smtClean="0">
                <a:latin typeface="Symbol" pitchFamily="18" charset="2"/>
              </a:rPr>
              <a:t>D</a:t>
            </a:r>
            <a:r>
              <a:rPr lang="en-US" sz="1800" i="1" smtClean="0"/>
              <a:t>V</a:t>
            </a:r>
          </a:p>
          <a:p>
            <a:pPr lvl="1" eaLnBrk="1" hangingPunct="1"/>
            <a:r>
              <a:rPr lang="en-US" sz="1800" i="1" smtClean="0"/>
              <a:t> </a:t>
            </a:r>
            <a:r>
              <a:rPr lang="en-US" sz="1800" smtClean="0">
                <a:latin typeface="Symbol" pitchFamily="18" charset="2"/>
              </a:rPr>
              <a:t>D</a:t>
            </a:r>
            <a:r>
              <a:rPr lang="en-US" sz="1800" i="1" smtClean="0"/>
              <a:t>C = </a:t>
            </a:r>
            <a:r>
              <a:rPr lang="en-US" sz="1800" smtClean="0">
                <a:latin typeface="Symbol" pitchFamily="18" charset="2"/>
              </a:rPr>
              <a:t>D</a:t>
            </a:r>
            <a:r>
              <a:rPr lang="en-US" sz="1800" i="1" smtClean="0"/>
              <a:t>C</a:t>
            </a:r>
            <a:r>
              <a:rPr lang="en-US" sz="1800" baseline="-25000" smtClean="0"/>
              <a:t>sourcing</a:t>
            </a:r>
            <a:r>
              <a:rPr lang="en-US" sz="1800" i="1" smtClean="0"/>
              <a:t> + </a:t>
            </a:r>
            <a:r>
              <a:rPr lang="en-US" sz="1800" smtClean="0">
                <a:latin typeface="Symbol" pitchFamily="18" charset="2"/>
              </a:rPr>
              <a:t>D</a:t>
            </a:r>
            <a:r>
              <a:rPr lang="en-US" sz="1800" i="1" smtClean="0"/>
              <a:t>C</a:t>
            </a:r>
            <a:r>
              <a:rPr lang="en-US" sz="1800" baseline="-25000" smtClean="0"/>
              <a:t>P&amp;P</a:t>
            </a:r>
            <a:r>
              <a:rPr lang="en-US" sz="1800" i="1" smtClean="0"/>
              <a:t> + </a:t>
            </a:r>
            <a:r>
              <a:rPr lang="en-US" sz="1800" smtClean="0">
                <a:latin typeface="Symbol" pitchFamily="18" charset="2"/>
              </a:rPr>
              <a:t>D</a:t>
            </a:r>
            <a:r>
              <a:rPr lang="en-US" sz="1800" i="1" smtClean="0"/>
              <a:t>C</a:t>
            </a:r>
            <a:r>
              <a:rPr lang="en-US" sz="1800" baseline="-25000" smtClean="0"/>
              <a:t>delivery</a:t>
            </a:r>
            <a:r>
              <a:rPr lang="en-US" sz="1800" i="1" smtClean="0"/>
              <a:t> – </a:t>
            </a:r>
            <a:r>
              <a:rPr lang="en-US" sz="1800" smtClean="0">
                <a:latin typeface="Symbol" pitchFamily="18" charset="2"/>
              </a:rPr>
              <a:t>D</a:t>
            </a:r>
            <a:r>
              <a:rPr lang="en-US" sz="1800" i="1" smtClean="0"/>
              <a:t>C</a:t>
            </a:r>
            <a:r>
              <a:rPr lang="en-US" sz="1800" baseline="-25000" smtClean="0"/>
              <a:t>no retail stores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Conclusion and guidelines for e-business</a:t>
            </a:r>
          </a:p>
        </p:txBody>
      </p:sp>
      <p:sp>
        <p:nvSpPr>
          <p:cNvPr id="72707" name="Rectangle 3"/>
          <p:cNvSpPr>
            <a:spLocks noGrp="1" noChangeArrowheads="1"/>
          </p:cNvSpPr>
          <p:nvPr>
            <p:ph type="body" idx="1"/>
          </p:nvPr>
        </p:nvSpPr>
        <p:spPr/>
        <p:txBody>
          <a:bodyPr/>
          <a:lstStyle/>
          <a:p>
            <a:pPr eaLnBrk="1" hangingPunct="1"/>
            <a:r>
              <a:rPr lang="en-US" sz="1800" smtClean="0"/>
              <a:t>The integrated and balanced scorecard as a tool to analyze the impact of the e-channel on the supply chain</a:t>
            </a:r>
          </a:p>
          <a:p>
            <a:pPr lvl="1" eaLnBrk="1" hangingPunct="1"/>
            <a:r>
              <a:rPr lang="en-US" sz="1600" smtClean="0"/>
              <a:t>guides appropriate positioning</a:t>
            </a:r>
          </a:p>
          <a:p>
            <a:pPr lvl="1" eaLnBrk="1" hangingPunct="1"/>
            <a:r>
              <a:rPr lang="en-US" sz="1600" smtClean="0"/>
              <a:t>indicates quite detailed areas for potential concern</a:t>
            </a:r>
          </a:p>
          <a:p>
            <a:pPr eaLnBrk="1" hangingPunct="1"/>
            <a:r>
              <a:rPr lang="en-US" sz="1800" smtClean="0"/>
              <a:t>Guidelines for setting up an e-business for supply chain:</a:t>
            </a:r>
          </a:p>
          <a:p>
            <a:pPr lvl="1" eaLnBrk="1" hangingPunct="1"/>
            <a:r>
              <a:rPr lang="en-US" sz="1600" smtClean="0"/>
              <a:t>Think about </a:t>
            </a:r>
            <a:r>
              <a:rPr lang="en-US" sz="1600" i="1" smtClean="0"/>
              <a:t>integrating </a:t>
            </a:r>
            <a:r>
              <a:rPr lang="en-US" sz="1600" smtClean="0"/>
              <a:t>the Internet rather than setting up separate business</a:t>
            </a:r>
          </a:p>
          <a:p>
            <a:pPr lvl="1" eaLnBrk="1" hangingPunct="1"/>
            <a:r>
              <a:rPr lang="en-US" sz="1600" smtClean="0"/>
              <a:t>Structure e-business logistics to accommodate </a:t>
            </a:r>
            <a:r>
              <a:rPr lang="en-US" sz="1600" i="1" smtClean="0"/>
              <a:t>packages </a:t>
            </a:r>
            <a:r>
              <a:rPr lang="en-US" sz="1600" smtClean="0"/>
              <a:t>instead of pallets</a:t>
            </a:r>
          </a:p>
          <a:p>
            <a:pPr lvl="1" eaLnBrk="1" hangingPunct="1"/>
            <a:r>
              <a:rPr lang="en-US" sz="1600" smtClean="0"/>
              <a:t>Devise </a:t>
            </a:r>
            <a:r>
              <a:rPr lang="en-US" sz="1600" i="1" smtClean="0"/>
              <a:t>shipping pricing</a:t>
            </a:r>
            <a:r>
              <a:rPr lang="en-US" sz="1600" smtClean="0"/>
              <a:t> strategies that reflect the cost of activities.</a:t>
            </a:r>
          </a:p>
          <a:p>
            <a:pPr lvl="1" eaLnBrk="1" hangingPunct="1"/>
            <a:r>
              <a:rPr lang="en-US" sz="1600" smtClean="0"/>
              <a:t>Design the supply chain to efficiently handle </a:t>
            </a:r>
            <a:r>
              <a:rPr lang="en-US" sz="1600" i="1" smtClean="0"/>
              <a:t>returns</a:t>
            </a:r>
            <a:r>
              <a:rPr lang="en-US" sz="1600" smtClean="0"/>
              <a:t>.</a:t>
            </a:r>
          </a:p>
          <a:p>
            <a:pPr lvl="1" eaLnBrk="1" hangingPunct="1"/>
            <a:r>
              <a:rPr lang="en-US" sz="1600" smtClean="0"/>
              <a:t>Keep customers </a:t>
            </a:r>
            <a:r>
              <a:rPr lang="en-US" sz="1600" i="1" smtClean="0"/>
              <a:t>informed </a:t>
            </a:r>
            <a:r>
              <a:rPr lang="en-US" sz="1600" smtClean="0"/>
              <a:t>throughout the fulfillment and return cycle.</a:t>
            </a:r>
          </a:p>
          <a:p>
            <a:pPr eaLnBrk="1" hangingPunct="1"/>
            <a:endParaRPr lang="en-US" sz="1800" smtClean="0"/>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26"/>
          <p:cNvSpPr>
            <a:spLocks noGrp="1" noChangeArrowheads="1"/>
          </p:cNvSpPr>
          <p:nvPr>
            <p:ph type="title"/>
          </p:nvPr>
        </p:nvSpPr>
        <p:spPr/>
        <p:txBody>
          <a:bodyPr/>
          <a:lstStyle/>
          <a:p>
            <a:pPr eaLnBrk="1" hangingPunct="1"/>
            <a:r>
              <a:rPr lang="en-US" smtClean="0"/>
              <a:t>Internet vs. “Real” Stores</a:t>
            </a:r>
          </a:p>
        </p:txBody>
      </p:sp>
      <p:sp>
        <p:nvSpPr>
          <p:cNvPr id="73731" name="Rectangle 1028"/>
          <p:cNvSpPr>
            <a:spLocks noChangeArrowheads="1"/>
          </p:cNvSpPr>
          <p:nvPr/>
        </p:nvSpPr>
        <p:spPr bwMode="auto">
          <a:xfrm>
            <a:off x="171450" y="1387475"/>
            <a:ext cx="4022725" cy="641350"/>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Traditional stores will never go away because of the following needs:</a:t>
            </a:r>
            <a:endParaRPr lang="en-US" sz="2000">
              <a:ea typeface="Arial Unicode MS" pitchFamily="34" charset="-128"/>
              <a:cs typeface="Arial Unicode MS" pitchFamily="34" charset="-128"/>
            </a:endParaRPr>
          </a:p>
        </p:txBody>
      </p:sp>
      <p:pic>
        <p:nvPicPr>
          <p:cNvPr id="73732" name="Picture 1027" descr="http://www.jup.com/docs/sps/dcs/1999/v11/images/dcsv11-3.gif"/>
          <p:cNvPicPr>
            <a:picLocks noChangeAspect="1" noChangeArrowheads="1"/>
          </p:cNvPicPr>
          <p:nvPr/>
        </p:nvPicPr>
        <p:blipFill>
          <a:blip r:embed="rId3" r:link="rId4" cstate="print"/>
          <a:srcRect/>
          <a:stretch>
            <a:fillRect/>
          </a:stretch>
        </p:blipFill>
        <p:spPr bwMode="auto">
          <a:xfrm>
            <a:off x="0" y="2362200"/>
            <a:ext cx="4713288" cy="3141663"/>
          </a:xfrm>
          <a:prstGeom prst="rect">
            <a:avLst/>
          </a:prstGeom>
          <a:noFill/>
          <a:ln w="9525">
            <a:noFill/>
            <a:miter lim="800000"/>
            <a:headEnd/>
            <a:tailEnd/>
          </a:ln>
        </p:spPr>
      </p:pic>
      <p:sp>
        <p:nvSpPr>
          <p:cNvPr id="73733" name="Rectangle 1029"/>
          <p:cNvSpPr>
            <a:spLocks noChangeArrowheads="1"/>
          </p:cNvSpPr>
          <p:nvPr/>
        </p:nvSpPr>
        <p:spPr bwMode="auto">
          <a:xfrm>
            <a:off x="177800" y="5519738"/>
            <a:ext cx="4572000" cy="398462"/>
          </a:xfrm>
          <a:prstGeom prst="rect">
            <a:avLst/>
          </a:prstGeom>
          <a:noFill/>
          <a:ln w="9525">
            <a:noFill/>
            <a:prstDash val="dash"/>
            <a:miter lim="800000"/>
            <a:headEnd/>
            <a:tailEnd/>
          </a:ln>
        </p:spPr>
        <p:txBody>
          <a:bodyPr>
            <a:spAutoFit/>
          </a:bodyPr>
          <a:lstStyle/>
          <a:p>
            <a:pPr algn="ctr" eaLnBrk="0" hangingPunct="0">
              <a:spcBef>
                <a:spcPct val="50000"/>
              </a:spcBef>
            </a:pPr>
            <a:r>
              <a:rPr lang="en-US" sz="800">
                <a:ea typeface="Arial Unicode MS" pitchFamily="34" charset="-128"/>
                <a:cs typeface="Arial Unicode MS" pitchFamily="34" charset="-128"/>
              </a:rPr>
              <a:t>SOURCE: JUPITER/NFO; N = 1,781</a:t>
            </a:r>
          </a:p>
          <a:p>
            <a:pPr algn="ctr" eaLnBrk="0" hangingPunct="0">
              <a:spcBef>
                <a:spcPct val="50000"/>
              </a:spcBef>
            </a:pPr>
            <a:r>
              <a:rPr lang="en-US" sz="800">
                <a:ea typeface="Arial Unicode MS" pitchFamily="34" charset="-128"/>
                <a:cs typeface="Arial Unicode MS" pitchFamily="34" charset="-128"/>
              </a:rPr>
              <a:t>© 1999 JUPITER RESEARCH</a:t>
            </a:r>
          </a:p>
        </p:txBody>
      </p:sp>
      <p:sp>
        <p:nvSpPr>
          <p:cNvPr id="73734" name="Rectangle 1031"/>
          <p:cNvSpPr>
            <a:spLocks noChangeArrowheads="1"/>
          </p:cNvSpPr>
          <p:nvPr/>
        </p:nvSpPr>
        <p:spPr bwMode="auto">
          <a:xfrm>
            <a:off x="5272088" y="5475288"/>
            <a:ext cx="3367087" cy="304800"/>
          </a:xfrm>
          <a:prstGeom prst="rect">
            <a:avLst/>
          </a:prstGeom>
          <a:noFill/>
          <a:ln w="9525">
            <a:noFill/>
            <a:prstDash val="dash"/>
            <a:miter lim="800000"/>
            <a:headEnd/>
            <a:tailEnd/>
          </a:ln>
        </p:spPr>
        <p:txBody>
          <a:bodyPr>
            <a:spAutoFit/>
          </a:bodyPr>
          <a:lstStyle/>
          <a:p>
            <a:pPr algn="ctr" eaLnBrk="0" hangingPunct="0"/>
            <a:r>
              <a:rPr lang="en-US" sz="700">
                <a:latin typeface="Arial Unicode MS" pitchFamily="34" charset="-128"/>
                <a:ea typeface="Arial Unicode MS" pitchFamily="34" charset="-128"/>
                <a:cs typeface="Arial Unicode MS" pitchFamily="34" charset="-128"/>
              </a:rPr>
              <a:t>SOURCE: NATIONAL RETAIL FEDERATION</a:t>
            </a:r>
            <a:endParaRPr lang="en-US" sz="1200">
              <a:latin typeface="Arial Unicode MS" pitchFamily="34" charset="-128"/>
              <a:ea typeface="Arial Unicode MS" pitchFamily="34" charset="-128"/>
              <a:cs typeface="Arial Unicode MS" pitchFamily="34" charset="-128"/>
            </a:endParaRPr>
          </a:p>
          <a:p>
            <a:pPr algn="ctr" eaLnBrk="0" hangingPunct="0"/>
            <a:r>
              <a:rPr lang="en-US" sz="700">
                <a:latin typeface="Arial Unicode MS" pitchFamily="34" charset="-128"/>
                <a:ea typeface="Arial Unicode MS" pitchFamily="34" charset="-128"/>
                <a:cs typeface="Arial Unicode MS" pitchFamily="34" charset="-128"/>
              </a:rPr>
              <a:t>© 1999 JUPITER RESEARCH</a:t>
            </a:r>
            <a:endParaRPr lang="en-US" sz="1200">
              <a:latin typeface="Arial Unicode MS" pitchFamily="34" charset="-128"/>
              <a:ea typeface="Arial Unicode MS" pitchFamily="34" charset="-128"/>
              <a:cs typeface="Arial Unicode MS" pitchFamily="34" charset="-128"/>
            </a:endParaRPr>
          </a:p>
        </p:txBody>
      </p:sp>
      <p:pic>
        <p:nvPicPr>
          <p:cNvPr id="73735" name="Picture 1030" descr="http://www.jup.com/docs/sps/dcs/1999/v11/images/dcsv11-8.gif"/>
          <p:cNvPicPr>
            <a:picLocks noChangeAspect="1" noChangeArrowheads="1"/>
          </p:cNvPicPr>
          <p:nvPr/>
        </p:nvPicPr>
        <p:blipFill>
          <a:blip r:embed="rId5" r:link="rId6" cstate="print"/>
          <a:srcRect/>
          <a:stretch>
            <a:fillRect/>
          </a:stretch>
        </p:blipFill>
        <p:spPr bwMode="auto">
          <a:xfrm>
            <a:off x="4772025" y="2362200"/>
            <a:ext cx="4371975" cy="2914650"/>
          </a:xfrm>
          <a:prstGeom prst="rect">
            <a:avLst/>
          </a:prstGeom>
          <a:noFill/>
          <a:ln w="9525">
            <a:noFill/>
            <a:miter lim="800000"/>
            <a:headEnd/>
            <a:tailEnd/>
          </a:ln>
        </p:spPr>
      </p:pic>
      <p:sp>
        <p:nvSpPr>
          <p:cNvPr id="73736" name="Rectangle 1032"/>
          <p:cNvSpPr>
            <a:spLocks noChangeArrowheads="1"/>
          </p:cNvSpPr>
          <p:nvPr/>
        </p:nvSpPr>
        <p:spPr bwMode="auto">
          <a:xfrm>
            <a:off x="4926013" y="1387475"/>
            <a:ext cx="4022725" cy="915988"/>
          </a:xfrm>
          <a:prstGeom prst="rect">
            <a:avLst/>
          </a:prstGeom>
          <a:noFill/>
          <a:ln w="9525">
            <a:noFill/>
            <a:prstDash val="dash"/>
            <a:miter lim="800000"/>
            <a:headEnd/>
            <a:tailEnd/>
          </a:ln>
        </p:spPr>
        <p:txBody>
          <a:bodyPr>
            <a:spAutoFit/>
          </a:bodyPr>
          <a:lstStyle/>
          <a:p>
            <a:pPr algn="ctr" eaLnBrk="0" hangingPunct="0"/>
            <a:r>
              <a:rPr lang="en-US" sz="1800">
                <a:cs typeface="Times New Roman" pitchFamily="18" charset="0"/>
              </a:rPr>
              <a:t>eStores have potential cost savings compared to the cost structure of a “real store” retailer:</a:t>
            </a:r>
            <a:endParaRPr lang="en-US" sz="2000">
              <a:ea typeface="Arial Unicode MS" pitchFamily="34" charset="-128"/>
              <a:cs typeface="Arial Unicode MS" pitchFamily="34" charset="-128"/>
            </a:endParaRPr>
          </a:p>
        </p:txBody>
      </p:sp>
      <p:sp>
        <p:nvSpPr>
          <p:cNvPr id="73737" name="Text Box 1033"/>
          <p:cNvSpPr txBox="1">
            <a:spLocks noChangeArrowheads="1"/>
          </p:cNvSpPr>
          <p:nvPr/>
        </p:nvSpPr>
        <p:spPr bwMode="auto">
          <a:xfrm>
            <a:off x="2254250" y="5907088"/>
            <a:ext cx="6889750" cy="366712"/>
          </a:xfrm>
          <a:prstGeom prst="rect">
            <a:avLst/>
          </a:prstGeom>
          <a:noFill/>
          <a:ln w="9525">
            <a:noFill/>
            <a:prstDash val="dash"/>
            <a:miter lim="800000"/>
            <a:headEnd/>
            <a:tailEnd/>
          </a:ln>
        </p:spPr>
        <p:txBody>
          <a:bodyPr wrap="none">
            <a:spAutoFit/>
          </a:bodyPr>
          <a:lstStyle/>
          <a:p>
            <a:pPr algn="ctr" eaLnBrk="0" hangingPunct="0"/>
            <a:r>
              <a:rPr lang="en-US" sz="1800"/>
              <a:t>BUT: this potential is very much industry-dependent.  (See SCM article.)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endParaRPr lang="en-US" smtClean="0"/>
          </a:p>
        </p:txBody>
      </p:sp>
      <p:sp>
        <p:nvSpPr>
          <p:cNvPr id="74755" name="Rectangle 3"/>
          <p:cNvSpPr>
            <a:spLocks noGrp="1" noChangeArrowheads="1"/>
          </p:cNvSpPr>
          <p:nvPr>
            <p:ph type="body" idx="1"/>
          </p:nvPr>
        </p:nvSpPr>
        <p:spPr/>
        <p:txBody>
          <a:bodyPr/>
          <a:lstStyle/>
          <a:p>
            <a:pPr eaLnBrk="1" hangingPunct="1">
              <a:lnSpc>
                <a:spcPct val="80000"/>
              </a:lnSpc>
            </a:pPr>
            <a:r>
              <a:rPr lang="en-US" sz="1600" b="1" smtClean="0"/>
              <a:t>From:</a:t>
            </a:r>
            <a:r>
              <a:rPr lang="en-US" sz="1600" smtClean="0"/>
              <a:t> Matthew C Lippert [mailto:mlippert2006@kellogg.northwestern.edu] </a:t>
            </a:r>
            <a:br>
              <a:rPr lang="en-US" sz="1600" smtClean="0"/>
            </a:br>
            <a:r>
              <a:rPr lang="en-US" sz="1600" b="1" smtClean="0"/>
              <a:t>Sent:</a:t>
            </a:r>
            <a:r>
              <a:rPr lang="en-US" sz="1600" smtClean="0"/>
              <a:t> Thursday, November 03, 2005 3:01 PM</a:t>
            </a:r>
            <a:br>
              <a:rPr lang="en-US" sz="1600" smtClean="0"/>
            </a:br>
            <a:r>
              <a:rPr lang="en-US" sz="1600" b="1" smtClean="0"/>
              <a:t>To:</a:t>
            </a:r>
            <a:r>
              <a:rPr lang="en-US" sz="1600" smtClean="0"/>
              <a:t> vanmieghem@kellogg.northwestern.edu</a:t>
            </a:r>
            <a:br>
              <a:rPr lang="en-US" sz="1600" smtClean="0"/>
            </a:br>
            <a:r>
              <a:rPr lang="en-US" sz="1600" b="1" smtClean="0"/>
              <a:t>Subject:</a:t>
            </a:r>
            <a:r>
              <a:rPr lang="en-US" sz="1600" smtClean="0"/>
              <a:t> mass customization</a:t>
            </a:r>
          </a:p>
          <a:p>
            <a:pPr eaLnBrk="1" hangingPunct="1">
              <a:lnSpc>
                <a:spcPct val="80000"/>
              </a:lnSpc>
            </a:pPr>
            <a:r>
              <a:rPr lang="en-US" sz="1600" smtClean="0"/>
              <a:t>Just wanted to drop a quick note on last night’s class, and let you know that I thought that discussion on mass customization was quite useful and interesting.  For the MBC, we’re considering a panel on mass customization.  It’s interesting because it’s somewhat hard to clearly define, and the variants of businesses along the spectrum from mass production to job shop don’t really allow for a clear delineation or boundary around “mass customization”.  While there are some very clear examples of mass customization, there are also a number that leave you scratching your head.  Additional dimensions of complexity are added when people start discussing supporting tools (RFID, internet, etc) and service vs. product industries.  In fact, our panel on mass customization last year digressed almost immediately into RFID and (I think) missed the point of the discussion.  For me, your definition and the discussion were really interesting.</a:t>
            </a:r>
          </a:p>
          <a:p>
            <a:pPr eaLnBrk="1" hangingPunct="1">
              <a:lnSpc>
                <a:spcPct val="80000"/>
              </a:lnSpc>
            </a:pPr>
            <a:r>
              <a:rPr lang="en-US" sz="1600" smtClean="0"/>
              <a:t>A question/suggestion for next year – the way that you covered the insourcing/outsourcing, onshore/offshore matrix clearly laid out and addressed some of the key points of confusion and controversy on the issue.  If you can replicate that approach for mass customization, it would help to reduce some of the confusion.  For example, can you talk about the spectrum using non-internet product examples first, then layer on the non-internet services, then layer on the internet?  Another topics that potentially comes into play is mass customization in a b2b environment where your customer industries are highly fragmented.</a:t>
            </a:r>
          </a:p>
          <a:p>
            <a:pPr eaLnBrk="1" hangingPunct="1">
              <a:lnSpc>
                <a:spcPct val="80000"/>
              </a:lnSpc>
            </a:pPr>
            <a:r>
              <a:rPr lang="en-US" sz="1600" smtClean="0"/>
              <a:t>Anyway, last night’s class was great, and just wanted to provide some positive feedback on it.</a:t>
            </a:r>
          </a:p>
          <a:p>
            <a:pPr eaLnBrk="1" hangingPunct="1">
              <a:lnSpc>
                <a:spcPct val="80000"/>
              </a:lnSpc>
            </a:pPr>
            <a:r>
              <a:rPr lang="en-US" sz="1600" smtClean="0"/>
              <a:t>--Matt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79"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0"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1"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5782"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5783"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5784"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5785"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5786"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5787"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Useful Digression: Credit Card Receivables</a:t>
            </a:r>
            <a:endParaRPr lang="en-US" smtClean="0"/>
          </a:p>
        </p:txBody>
      </p:sp>
      <p:sp>
        <p:nvSpPr>
          <p:cNvPr id="75788"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44</a:t>
            </a:r>
            <a:endParaRPr lang="en-US"/>
          </a:p>
        </p:txBody>
      </p:sp>
      <p:sp>
        <p:nvSpPr>
          <p:cNvPr id="75789" name="Rectangle 12"/>
          <p:cNvSpPr>
            <a:spLocks/>
          </p:cNvSpPr>
          <p:nvPr/>
        </p:nvSpPr>
        <p:spPr bwMode="auto">
          <a:xfrm>
            <a:off x="2182813" y="1905000"/>
            <a:ext cx="2143125"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Issuing bank</a:t>
            </a:r>
            <a:endParaRPr lang="en-US"/>
          </a:p>
        </p:txBody>
      </p:sp>
      <p:sp>
        <p:nvSpPr>
          <p:cNvPr id="75790" name="Rectangle 13"/>
          <p:cNvSpPr>
            <a:spLocks/>
          </p:cNvSpPr>
          <p:nvPr/>
        </p:nvSpPr>
        <p:spPr bwMode="auto">
          <a:xfrm>
            <a:off x="5257800" y="1905000"/>
            <a:ext cx="2535238" cy="517525"/>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Acquiring bank</a:t>
            </a:r>
            <a:endParaRPr lang="en-US"/>
          </a:p>
        </p:txBody>
      </p:sp>
      <p:sp>
        <p:nvSpPr>
          <p:cNvPr id="75791" name="Rectangle 14"/>
          <p:cNvSpPr>
            <a:spLocks/>
          </p:cNvSpPr>
          <p:nvPr/>
        </p:nvSpPr>
        <p:spPr bwMode="auto">
          <a:xfrm>
            <a:off x="5688013" y="5081588"/>
            <a:ext cx="1671637"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Merchant</a:t>
            </a:r>
            <a:endParaRPr lang="en-US"/>
          </a:p>
        </p:txBody>
      </p:sp>
      <p:sp>
        <p:nvSpPr>
          <p:cNvPr id="75792" name="Rectangle 15"/>
          <p:cNvSpPr>
            <a:spLocks/>
          </p:cNvSpPr>
          <p:nvPr/>
        </p:nvSpPr>
        <p:spPr bwMode="auto">
          <a:xfrm>
            <a:off x="2417763" y="5081588"/>
            <a:ext cx="1674812" cy="519112"/>
          </a:xfrm>
          <a:prstGeom prst="rect">
            <a:avLst/>
          </a:prstGeom>
          <a:solidFill>
            <a:srgbClr val="D9D9D9"/>
          </a:solidFill>
          <a:ln w="12700" cap="rnd">
            <a:noFill/>
            <a:round/>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a:t>
            </a:r>
            <a:endParaRPr lang="en-US"/>
          </a:p>
        </p:txBody>
      </p:sp>
      <p:sp>
        <p:nvSpPr>
          <p:cNvPr id="75793" name="Line 16"/>
          <p:cNvSpPr>
            <a:spLocks noChangeShapeType="1"/>
          </p:cNvSpPr>
          <p:nvPr/>
        </p:nvSpPr>
        <p:spPr bwMode="auto">
          <a:xfrm flipH="1" flipV="1">
            <a:off x="4092575" y="5335588"/>
            <a:ext cx="1595438" cy="1587"/>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4" name="Rectangle 17"/>
          <p:cNvSpPr>
            <a:spLocks/>
          </p:cNvSpPr>
          <p:nvPr/>
        </p:nvSpPr>
        <p:spPr bwMode="auto">
          <a:xfrm>
            <a:off x="4078288" y="4691063"/>
            <a:ext cx="1481137" cy="51752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1. Goods</a:t>
            </a:r>
            <a:endParaRPr lang="en-US"/>
          </a:p>
        </p:txBody>
      </p:sp>
      <p:sp>
        <p:nvSpPr>
          <p:cNvPr id="75795" name="Rectangle 18"/>
          <p:cNvSpPr>
            <a:spLocks/>
          </p:cNvSpPr>
          <p:nvPr/>
        </p:nvSpPr>
        <p:spPr bwMode="auto">
          <a:xfrm>
            <a:off x="6551613" y="2667000"/>
            <a:ext cx="2187575" cy="2170113"/>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2. Request for and receipt of payment (days)</a:t>
            </a:r>
            <a:endParaRPr lang="en-US"/>
          </a:p>
        </p:txBody>
      </p:sp>
      <p:sp>
        <p:nvSpPr>
          <p:cNvPr id="75796" name="Rectangle 19"/>
          <p:cNvSpPr>
            <a:spLocks/>
          </p:cNvSpPr>
          <p:nvPr/>
        </p:nvSpPr>
        <p:spPr bwMode="auto">
          <a:xfrm>
            <a:off x="292100" y="2894013"/>
            <a:ext cx="2679700" cy="1754187"/>
          </a:xfrm>
          <a:prstGeom prst="rect">
            <a:avLst/>
          </a:prstGeom>
          <a:noFill/>
          <a:ln w="12700">
            <a:noFill/>
            <a:miter lim="0"/>
            <a:headEnd/>
            <a:tailEnd/>
          </a:ln>
        </p:spPr>
        <p:txBody>
          <a:bodyPr lIns="88896" tIns="50798" rIns="88896" bIns="50798">
            <a:spAutoFit/>
          </a:bodyPr>
          <a:lstStyle/>
          <a:p>
            <a:pPr algn="r" defTabSz="912813"/>
            <a:r>
              <a:rPr lang="en-US" sz="2700">
                <a:latin typeface="Georgia" pitchFamily="18" charset="0"/>
                <a:ea typeface="Georgia" pitchFamily="18" charset="0"/>
                <a:cs typeface="Georgia" pitchFamily="18" charset="0"/>
                <a:sym typeface="Georgia" pitchFamily="18" charset="0"/>
              </a:rPr>
              <a:t>3. Request for and receipt of payment (month end)</a:t>
            </a:r>
            <a:endParaRPr lang="en-US"/>
          </a:p>
        </p:txBody>
      </p:sp>
      <p:sp>
        <p:nvSpPr>
          <p:cNvPr id="75797" name="Line 20"/>
          <p:cNvSpPr>
            <a:spLocks noChangeShapeType="1"/>
          </p:cNvSpPr>
          <p:nvPr/>
        </p:nvSpPr>
        <p:spPr bwMode="auto">
          <a:xfrm flipH="1">
            <a:off x="3254375" y="2413000"/>
            <a:ext cx="1588" cy="2668588"/>
          </a:xfrm>
          <a:prstGeom prst="line">
            <a:avLst/>
          </a:prstGeom>
          <a:noFill/>
          <a:ln w="108373">
            <a:solidFill>
              <a:srgbClr val="A6A6A6"/>
            </a:solidFill>
            <a:round/>
            <a:headEnd type="stealth" w="med" len="med"/>
            <a:tailEnd/>
          </a:ln>
        </p:spPr>
        <p:txBody>
          <a:bodyPr lIns="64291" tIns="32146" rIns="64291" bIns="32146"/>
          <a:lstStyle/>
          <a:p>
            <a:endParaRPr lang="en-US"/>
          </a:p>
        </p:txBody>
      </p:sp>
      <p:sp>
        <p:nvSpPr>
          <p:cNvPr id="75798" name="Line 21"/>
          <p:cNvSpPr>
            <a:spLocks noChangeShapeType="1"/>
          </p:cNvSpPr>
          <p:nvPr/>
        </p:nvSpPr>
        <p:spPr bwMode="auto">
          <a:xfrm flipH="1">
            <a:off x="6524625" y="2411413"/>
            <a:ext cx="30163" cy="2670175"/>
          </a:xfrm>
          <a:prstGeom prst="line">
            <a:avLst/>
          </a:prstGeom>
          <a:noFill/>
          <a:ln w="108373">
            <a:solidFill>
              <a:srgbClr val="A6A6A6"/>
            </a:solidFill>
            <a:round/>
            <a:headEnd/>
            <a:tailEnd type="stealth" w="med" len="med"/>
          </a:ln>
        </p:spPr>
        <p:txBody>
          <a:bodyPr lIns="64291" tIns="32146" rIns="64291" bIns="32146"/>
          <a:lstStyle/>
          <a:p>
            <a:endParaRPr lang="en-US"/>
          </a:p>
        </p:txBody>
      </p:sp>
      <p:sp>
        <p:nvSpPr>
          <p:cNvPr id="75799" name="Line 22"/>
          <p:cNvSpPr>
            <a:spLocks noChangeShapeType="1"/>
          </p:cNvSpPr>
          <p:nvPr/>
        </p:nvSpPr>
        <p:spPr bwMode="auto">
          <a:xfrm>
            <a:off x="4325938" y="2159000"/>
            <a:ext cx="931862" cy="1588"/>
          </a:xfrm>
          <a:prstGeom prst="line">
            <a:avLst/>
          </a:prstGeom>
          <a:noFill/>
          <a:ln w="108373">
            <a:solidFill>
              <a:srgbClr val="A6A6A6"/>
            </a:solidFill>
            <a:round/>
            <a:headEnd/>
            <a:tailEnd type="stealth" w="med" len="med"/>
          </a:ln>
        </p:spPr>
        <p:txBody>
          <a:bodyPr lIns="64291" tIns="32146" rIns="64291" bIns="32146"/>
          <a:lstStyle/>
          <a:p>
            <a:endParaRPr lang="en-US"/>
          </a:p>
        </p:txBody>
      </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3"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4"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5"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6806"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6807"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6808"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6809"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6810"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6811"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The cash conversion cycle</a:t>
            </a:r>
            <a:endParaRPr lang="en-US" smtClean="0"/>
          </a:p>
        </p:txBody>
      </p:sp>
      <p:sp>
        <p:nvSpPr>
          <p:cNvPr id="76812"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47</a:t>
            </a:r>
            <a:endParaRPr lang="en-US"/>
          </a:p>
        </p:txBody>
      </p:sp>
      <p:sp>
        <p:nvSpPr>
          <p:cNvPr id="76813" name="Line 12"/>
          <p:cNvSpPr>
            <a:spLocks noChangeShapeType="1"/>
          </p:cNvSpPr>
          <p:nvPr/>
        </p:nvSpPr>
        <p:spPr bwMode="auto">
          <a:xfrm>
            <a:off x="1354138" y="3101975"/>
            <a:ext cx="15875" cy="1546225"/>
          </a:xfrm>
          <a:prstGeom prst="line">
            <a:avLst/>
          </a:prstGeom>
          <a:noFill/>
          <a:ln w="54186">
            <a:solidFill>
              <a:srgbClr val="BFBFBF"/>
            </a:solidFill>
            <a:round/>
            <a:headEnd/>
            <a:tailEnd/>
          </a:ln>
        </p:spPr>
        <p:txBody>
          <a:bodyPr lIns="64291" tIns="32146" rIns="64291" bIns="32146"/>
          <a:lstStyle/>
          <a:p>
            <a:endParaRPr lang="en-US"/>
          </a:p>
        </p:txBody>
      </p:sp>
      <p:sp>
        <p:nvSpPr>
          <p:cNvPr id="76814" name="Line 13"/>
          <p:cNvSpPr>
            <a:spLocks noChangeShapeType="1"/>
          </p:cNvSpPr>
          <p:nvPr/>
        </p:nvSpPr>
        <p:spPr bwMode="auto">
          <a:xfrm>
            <a:off x="1377950" y="3160713"/>
            <a:ext cx="3009900"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5" name="Line 14"/>
          <p:cNvSpPr>
            <a:spLocks noChangeShapeType="1"/>
          </p:cNvSpPr>
          <p:nvPr/>
        </p:nvSpPr>
        <p:spPr bwMode="auto">
          <a:xfrm>
            <a:off x="4387850" y="3160713"/>
            <a:ext cx="3559175" cy="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6" name="Line 15"/>
          <p:cNvSpPr>
            <a:spLocks noChangeShapeType="1"/>
          </p:cNvSpPr>
          <p:nvPr/>
        </p:nvSpPr>
        <p:spPr bwMode="auto">
          <a:xfrm flipV="1">
            <a:off x="1393825" y="4530725"/>
            <a:ext cx="4037013" cy="44450"/>
          </a:xfrm>
          <a:prstGeom prst="line">
            <a:avLst/>
          </a:prstGeom>
          <a:noFill/>
          <a:ln w="108373">
            <a:solidFill>
              <a:srgbClr val="808080"/>
            </a:solidFill>
            <a:round/>
            <a:headEnd/>
            <a:tailEnd type="stealth" w="med" len="med"/>
          </a:ln>
        </p:spPr>
        <p:txBody>
          <a:bodyPr lIns="64291" tIns="32146" rIns="64291" bIns="32146"/>
          <a:lstStyle/>
          <a:p>
            <a:endParaRPr lang="en-US"/>
          </a:p>
        </p:txBody>
      </p:sp>
      <p:sp>
        <p:nvSpPr>
          <p:cNvPr id="76817" name="Rectangle 16"/>
          <p:cNvSpPr>
            <a:spLocks/>
          </p:cNvSpPr>
          <p:nvPr/>
        </p:nvSpPr>
        <p:spPr bwMode="auto">
          <a:xfrm>
            <a:off x="1654175" y="2266950"/>
            <a:ext cx="1746250"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inventory (DI)</a:t>
            </a:r>
            <a:endParaRPr lang="en-US"/>
          </a:p>
        </p:txBody>
      </p:sp>
      <p:sp>
        <p:nvSpPr>
          <p:cNvPr id="76818" name="Rectangle 17"/>
          <p:cNvSpPr>
            <a:spLocks/>
          </p:cNvSpPr>
          <p:nvPr/>
        </p:nvSpPr>
        <p:spPr bwMode="auto">
          <a:xfrm>
            <a:off x="4818063" y="2266950"/>
            <a:ext cx="2659062"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receivables (DR)</a:t>
            </a:r>
            <a:endParaRPr lang="en-US"/>
          </a:p>
        </p:txBody>
      </p:sp>
      <p:sp>
        <p:nvSpPr>
          <p:cNvPr id="76819" name="Rectangle 18"/>
          <p:cNvSpPr>
            <a:spLocks/>
          </p:cNvSpPr>
          <p:nvPr/>
        </p:nvSpPr>
        <p:spPr bwMode="auto">
          <a:xfrm>
            <a:off x="531813" y="1524000"/>
            <a:ext cx="16335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received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0" name="Rectangle 19"/>
          <p:cNvSpPr>
            <a:spLocks/>
          </p:cNvSpPr>
          <p:nvPr/>
        </p:nvSpPr>
        <p:spPr bwMode="auto">
          <a:xfrm>
            <a:off x="3214688" y="1549400"/>
            <a:ext cx="21907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Goods sold and shipped</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1" name="Rectangle 20"/>
          <p:cNvSpPr>
            <a:spLocks/>
          </p:cNvSpPr>
          <p:nvPr/>
        </p:nvSpPr>
        <p:spPr bwMode="auto">
          <a:xfrm>
            <a:off x="4706938" y="3303588"/>
            <a:ext cx="1493837"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Pays supplier</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2" name="Rectangle 21"/>
          <p:cNvSpPr>
            <a:spLocks/>
          </p:cNvSpPr>
          <p:nvPr/>
        </p:nvSpPr>
        <p:spPr bwMode="auto">
          <a:xfrm>
            <a:off x="6881813" y="1549400"/>
            <a:ext cx="1898650" cy="1349375"/>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Customer pays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Helvetica" charset="0"/>
                <a:ea typeface="Helvetica" charset="0"/>
                <a:cs typeface="Helvetica" charset="0"/>
                <a:sym typeface="Helvetica" charset="0"/>
              </a:rPr>
              <a:t>↓</a:t>
            </a:r>
            <a:endParaRPr lang="en-US"/>
          </a:p>
        </p:txBody>
      </p:sp>
      <p:sp>
        <p:nvSpPr>
          <p:cNvPr id="76823" name="Rectangle 22"/>
          <p:cNvSpPr>
            <a:spLocks/>
          </p:cNvSpPr>
          <p:nvPr/>
        </p:nvSpPr>
        <p:spPr bwMode="auto">
          <a:xfrm>
            <a:off x="1690688" y="3690938"/>
            <a:ext cx="1841500" cy="1347787"/>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Days of payables</a:t>
            </a:r>
            <a:endParaRPr lang="en-US" sz="18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(DP)</a:t>
            </a:r>
            <a:endParaRPr lang="en-US"/>
          </a:p>
        </p:txBody>
      </p:sp>
      <p:sp>
        <p:nvSpPr>
          <p:cNvPr id="76824" name="Rectangle 23"/>
          <p:cNvSpPr>
            <a:spLocks/>
          </p:cNvSpPr>
          <p:nvPr/>
        </p:nvSpPr>
        <p:spPr bwMode="auto">
          <a:xfrm>
            <a:off x="5181600" y="4648200"/>
            <a:ext cx="3073400" cy="1763713"/>
          </a:xfrm>
          <a:prstGeom prst="rect">
            <a:avLst/>
          </a:prstGeom>
          <a:noFill/>
          <a:ln w="12700">
            <a:noFill/>
            <a:miter lim="0"/>
            <a:headEnd/>
            <a:tailEnd/>
          </a:ln>
        </p:spPr>
        <p:txBody>
          <a:bodyPr lIns="88896" tIns="50798" rIns="88896" bIns="50798">
            <a:spAutoFit/>
          </a:bodyPr>
          <a:lstStyle/>
          <a:p>
            <a:pPr defTabSz="912813"/>
            <a:r>
              <a:rPr lang="en-US" sz="2700" b="1" i="1">
                <a:latin typeface="Georgia" pitchFamily="18" charset="0"/>
                <a:ea typeface="Georgia" pitchFamily="18" charset="0"/>
                <a:cs typeface="Georgia" pitchFamily="18" charset="0"/>
                <a:sym typeface="Georgia" pitchFamily="18" charset="0"/>
              </a:rPr>
              <a:t>Days of working capital</a:t>
            </a:r>
            <a:endParaRPr lang="en-US" sz="2700">
              <a:latin typeface="Georgia" pitchFamily="18" charset="0"/>
              <a:ea typeface="Georgia" pitchFamily="18" charset="0"/>
              <a:cs typeface="Georgia" pitchFamily="18" charset="0"/>
              <a:sym typeface="Georgia" pitchFamily="18" charset="0"/>
            </a:endParaRPr>
          </a:p>
          <a:p>
            <a:pPr defTabSz="912813"/>
            <a:r>
              <a:rPr lang="en-US" sz="2700">
                <a:latin typeface="Georgia" pitchFamily="18" charset="0"/>
                <a:ea typeface="Georgia" pitchFamily="18" charset="0"/>
                <a:cs typeface="Georgia" pitchFamily="18" charset="0"/>
                <a:sym typeface="Georgia" pitchFamily="18" charset="0"/>
              </a:rPr>
              <a:t>What does a long DWC mean?</a:t>
            </a:r>
            <a:endParaRPr lang="en-US"/>
          </a:p>
        </p:txBody>
      </p:sp>
      <p:sp>
        <p:nvSpPr>
          <p:cNvPr id="76825" name="AutoShape 24"/>
          <p:cNvSpPr>
            <a:spLocks/>
          </p:cNvSpPr>
          <p:nvPr/>
        </p:nvSpPr>
        <p:spPr bwMode="auto">
          <a:xfrm rot="5400000">
            <a:off x="6573044" y="3523457"/>
            <a:ext cx="254000" cy="2297112"/>
          </a:xfrm>
          <a:custGeom>
            <a:avLst/>
            <a:gdLst>
              <a:gd name="T0" fmla="*/ 0 w 21600"/>
              <a:gd name="T1" fmla="*/ 0 h 21600"/>
              <a:gd name="T2" fmla="*/ 21600 w 21600"/>
              <a:gd name="T3" fmla="*/ 21600 h 21600"/>
            </a:gdLst>
            <a:ahLst/>
            <a:cxnLst>
              <a:cxn ang="0">
                <a:pos x="0" y="0"/>
              </a:cxn>
              <a:cxn ang="0">
                <a:pos x="0" y="0"/>
              </a:cxn>
              <a:cxn ang="0">
                <a:pos x="10800" y="199"/>
              </a:cxn>
              <a:cxn ang="0">
                <a:pos x="10800" y="199"/>
              </a:cxn>
              <a:cxn ang="0">
                <a:pos x="10800" y="10600"/>
              </a:cxn>
              <a:cxn ang="0">
                <a:pos x="21600" y="10800"/>
              </a:cxn>
              <a:cxn ang="0">
                <a:pos x="21600" y="10800"/>
              </a:cxn>
              <a:cxn ang="0">
                <a:pos x="10800" y="10999"/>
              </a:cxn>
              <a:cxn ang="0">
                <a:pos x="10800" y="21400"/>
              </a:cxn>
              <a:cxn ang="0">
                <a:pos x="0" y="21600"/>
              </a:cxn>
              <a:cxn ang="0">
                <a:pos x="0" y="21600"/>
              </a:cxn>
            </a:cxnLst>
            <a:rect l="T0" t="T1" r="T2" b="T3"/>
            <a:pathLst>
              <a:path w="21600" h="21600">
                <a:moveTo>
                  <a:pt x="0" y="0"/>
                </a:moveTo>
                <a:lnTo>
                  <a:pt x="0" y="0"/>
                </a:lnTo>
                <a:cubicBezTo>
                  <a:pt x="5964" y="0"/>
                  <a:pt x="10800" y="89"/>
                  <a:pt x="10800" y="199"/>
                </a:cubicBezTo>
                <a:cubicBezTo>
                  <a:pt x="10800" y="199"/>
                  <a:pt x="10800" y="199"/>
                  <a:pt x="10800" y="199"/>
                </a:cubicBezTo>
                <a:lnTo>
                  <a:pt x="10800" y="10600"/>
                </a:lnTo>
                <a:cubicBezTo>
                  <a:pt x="10800" y="10710"/>
                  <a:pt x="15635" y="10800"/>
                  <a:pt x="21600" y="10800"/>
                </a:cubicBezTo>
                <a:cubicBezTo>
                  <a:pt x="21600" y="10800"/>
                  <a:pt x="21600" y="10800"/>
                  <a:pt x="21600" y="10800"/>
                </a:cubicBezTo>
                <a:cubicBezTo>
                  <a:pt x="15635" y="10800"/>
                  <a:pt x="10800" y="10889"/>
                  <a:pt x="10800" y="10999"/>
                </a:cubicBezTo>
                <a:lnTo>
                  <a:pt x="10800" y="21400"/>
                </a:lnTo>
                <a:cubicBezTo>
                  <a:pt x="10800" y="21510"/>
                  <a:pt x="5964" y="21600"/>
                  <a:pt x="0" y="21600"/>
                </a:cubicBezTo>
                <a:cubicBezTo>
                  <a:pt x="0" y="21600"/>
                  <a:pt x="0" y="21600"/>
                  <a:pt x="0" y="21600"/>
                </a:cubicBezTo>
              </a:path>
            </a:pathLst>
          </a:custGeom>
          <a:solidFill>
            <a:srgbClr val="000000">
              <a:alpha val="0"/>
            </a:srgbClr>
          </a:solidFill>
          <a:ln w="108373" cap="flat" cmpd="sng">
            <a:solidFill>
              <a:srgbClr val="808080"/>
            </a:solidFill>
            <a:prstDash val="solid"/>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5" name="Rectangle 10"/>
          <p:cNvSpPr>
            <a:spLocks noGrp="1" noChangeArrowheads="1"/>
          </p:cNvSpPr>
          <p:nvPr>
            <p:ph type="title"/>
          </p:nvPr>
        </p:nvSpPr>
        <p:spPr/>
        <p:txBody>
          <a:bodyPr lIns="88896" tIns="50798" rIns="88896" bIns="50798"/>
          <a:lstStyle/>
          <a:p>
            <a:pPr defTabSz="912813"/>
            <a:r>
              <a:rPr lang="en-US" sz="3200" dirty="0" smtClean="0">
                <a:solidFill>
                  <a:srgbClr val="7B9899"/>
                </a:solidFill>
                <a:latin typeface="Georgia" pitchFamily="18" charset="0"/>
                <a:ea typeface="Georgia" pitchFamily="18" charset="0"/>
                <a:cs typeface="Georgia" pitchFamily="18" charset="0"/>
                <a:sym typeface="Georgia" pitchFamily="18" charset="0"/>
              </a:rPr>
              <a:t>Asset-</a:t>
            </a:r>
            <a:r>
              <a:rPr lang="en-US" sz="3200" dirty="0" err="1" smtClean="0">
                <a:solidFill>
                  <a:srgbClr val="7B9899"/>
                </a:solidFill>
                <a:latin typeface="Georgia" pitchFamily="18" charset="0"/>
                <a:ea typeface="Georgia" pitchFamily="18" charset="0"/>
                <a:cs typeface="Georgia" pitchFamily="18" charset="0"/>
                <a:sym typeface="Georgia" pitchFamily="18" charset="0"/>
              </a:rPr>
              <a:t>lite</a:t>
            </a:r>
            <a:r>
              <a:rPr lang="en-US" sz="3200" dirty="0" smtClean="0">
                <a:solidFill>
                  <a:srgbClr val="7B9899"/>
                </a:solidFill>
                <a:latin typeface="Georgia" pitchFamily="18" charset="0"/>
                <a:ea typeface="Georgia" pitchFamily="18" charset="0"/>
                <a:cs typeface="Georgia" pitchFamily="18" charset="0"/>
                <a:sym typeface="Georgia" pitchFamily="18" charset="0"/>
              </a:rPr>
              <a:t> Businesses</a:t>
            </a:r>
            <a:endParaRPr lang="en-US" dirty="0" smtClean="0"/>
          </a:p>
        </p:txBody>
      </p:sp>
      <p:sp>
        <p:nvSpPr>
          <p:cNvPr id="16" name="Content Placeholder 15"/>
          <p:cNvSpPr>
            <a:spLocks noGrp="1"/>
          </p:cNvSpPr>
          <p:nvPr>
            <p:ph idx="1"/>
          </p:nvPr>
        </p:nvSpPr>
        <p:spPr/>
        <p:txBody>
          <a:bodyPr/>
          <a:lstStyle/>
          <a:p>
            <a:pPr marL="273050" indent="-273050" defTabSz="912813">
              <a:spcBef>
                <a:spcPts val="425"/>
              </a:spcBef>
              <a:buClr>
                <a:srgbClr val="D16349"/>
              </a:buClr>
              <a:buSzPct val="85000"/>
              <a:buFont typeface="Wingdings 2" pitchFamily="18" charset="2"/>
              <a:buChar char="•"/>
            </a:pPr>
            <a:r>
              <a:rPr lang="en-US" dirty="0" smtClean="0">
                <a:latin typeface="Georgia" pitchFamily="18" charset="0"/>
                <a:ea typeface="Georgia" pitchFamily="18" charset="0"/>
                <a:cs typeface="Georgia" pitchFamily="18" charset="0"/>
                <a:sym typeface="Georgia" pitchFamily="18" charset="0"/>
              </a:rPr>
              <a:t>Some examples:</a:t>
            </a:r>
          </a:p>
          <a:p>
            <a:pPr marL="465138" lvl="1" indent="-273050" defTabSz="912813">
              <a:spcBef>
                <a:spcPts val="350"/>
              </a:spcBef>
              <a:buClr>
                <a:srgbClr val="CCB400"/>
              </a:buClr>
              <a:buSzPct val="70000"/>
              <a:buFont typeface="Courier New" pitchFamily="49" charset="0"/>
              <a:buChar char="o"/>
            </a:pPr>
            <a:r>
              <a:rPr lang="en-US" sz="2200" dirty="0" smtClean="0">
                <a:solidFill>
                  <a:srgbClr val="646B86"/>
                </a:solidFill>
                <a:latin typeface="Georgia" pitchFamily="18" charset="0"/>
                <a:ea typeface="Georgia" pitchFamily="18" charset="0"/>
                <a:cs typeface="Georgia" pitchFamily="18" charset="0"/>
                <a:sym typeface="Georgia" pitchFamily="18" charset="0"/>
              </a:rPr>
              <a:t>Brokerage</a:t>
            </a:r>
          </a:p>
          <a:p>
            <a:pPr marL="465138" lvl="1" indent="-273050" defTabSz="912813">
              <a:spcBef>
                <a:spcPts val="350"/>
              </a:spcBef>
              <a:buClr>
                <a:srgbClr val="CCB400"/>
              </a:buClr>
              <a:buSzPct val="70000"/>
              <a:buFont typeface="Courier New" pitchFamily="49" charset="0"/>
              <a:buChar char="o"/>
            </a:pPr>
            <a:r>
              <a:rPr lang="en-US" sz="2200" dirty="0" smtClean="0">
                <a:solidFill>
                  <a:srgbClr val="646B86"/>
                </a:solidFill>
                <a:latin typeface="Georgia" pitchFamily="18" charset="0"/>
                <a:ea typeface="Georgia" pitchFamily="18" charset="0"/>
                <a:cs typeface="Georgia" pitchFamily="18" charset="0"/>
                <a:sym typeface="Georgia" pitchFamily="18" charset="0"/>
              </a:rPr>
              <a:t>Professional services</a:t>
            </a:r>
          </a:p>
          <a:p>
            <a:pPr marL="465138" lvl="1" indent="-273050" defTabSz="912813">
              <a:spcBef>
                <a:spcPts val="350"/>
              </a:spcBef>
              <a:buClr>
                <a:srgbClr val="CCB400"/>
              </a:buClr>
              <a:buSzPct val="70000"/>
              <a:buFont typeface="Courier New" pitchFamily="49" charset="0"/>
              <a:buChar char="o"/>
            </a:pPr>
            <a:r>
              <a:rPr lang="en-US" sz="2200" dirty="0" smtClean="0">
                <a:solidFill>
                  <a:srgbClr val="646B86"/>
                </a:solidFill>
                <a:latin typeface="Georgia" pitchFamily="18" charset="0"/>
                <a:ea typeface="Georgia" pitchFamily="18" charset="0"/>
                <a:cs typeface="Georgia" pitchFamily="18" charset="0"/>
                <a:sym typeface="Georgia" pitchFamily="18" charset="0"/>
              </a:rPr>
              <a:t>Online</a:t>
            </a:r>
          </a:p>
          <a:p>
            <a:pPr marL="465138" lvl="1" indent="-273050" defTabSz="912813">
              <a:spcBef>
                <a:spcPts val="350"/>
              </a:spcBef>
              <a:buClr>
                <a:srgbClr val="CCB400"/>
              </a:buClr>
              <a:buSzPct val="70000"/>
              <a:buFont typeface="Courier New" pitchFamily="49" charset="0"/>
              <a:buChar char="o"/>
            </a:pPr>
            <a:r>
              <a:rPr lang="en-US" sz="2200" dirty="0" smtClean="0">
                <a:solidFill>
                  <a:srgbClr val="646B86"/>
                </a:solidFill>
                <a:latin typeface="Georgia" pitchFamily="18" charset="0"/>
                <a:ea typeface="Georgia" pitchFamily="18" charset="0"/>
                <a:cs typeface="Georgia" pitchFamily="18" charset="0"/>
                <a:sym typeface="Georgia" pitchFamily="18" charset="0"/>
              </a:rPr>
              <a:t>Consignment.</a:t>
            </a:r>
            <a:endParaRPr lang="en-US" dirty="0" smtClean="0"/>
          </a:p>
          <a:p>
            <a:endParaRPr lang="en-US" dirty="0"/>
          </a:p>
        </p:txBody>
      </p:sp>
      <p:graphicFrame>
        <p:nvGraphicFramePr>
          <p:cNvPr id="12301" name="Group 13"/>
          <p:cNvGraphicFramePr>
            <a:graphicFrameLocks noGrp="1"/>
          </p:cNvGraphicFramePr>
          <p:nvPr/>
        </p:nvGraphicFramePr>
        <p:xfrm>
          <a:off x="857251" y="3371849"/>
          <a:ext cx="7669162" cy="2185984"/>
        </p:xfrm>
        <a:graphic>
          <a:graphicData uri="http://schemas.openxmlformats.org/drawingml/2006/table">
            <a:tbl>
              <a:tblPr/>
              <a:tblGrid>
                <a:gridCol w="3206937"/>
                <a:gridCol w="1089148"/>
                <a:gridCol w="1155809"/>
                <a:gridCol w="1182475"/>
                <a:gridCol w="1034793"/>
              </a:tblGrid>
              <a:tr h="619121">
                <a:tc>
                  <a:txBody>
                    <a:bodyPr/>
                    <a:lstStyle/>
                    <a:p>
                      <a:pPr marL="0" marR="0" lvl="0" indent="0" algn="l" defTabSz="1300163" rtl="0" eaLnBrk="1"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LSE</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Group</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b"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Accen-</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ture</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b"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Yahoo!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b"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Troc</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b" horzOverflow="overflow">
                    <a:lnL cap="flat">
                      <a:noFill/>
                    </a:lnL>
                    <a:lnR cap="flat">
                      <a:noFill/>
                    </a:lnR>
                    <a:lnT cap="flat">
                      <a:noFill/>
                    </a:lnT>
                    <a:lnB cap="flat">
                      <a:noFill/>
                    </a:lnB>
                    <a:lnTlToBr>
                      <a:noFill/>
                    </a:lnTlToBr>
                    <a:lnBlToTr>
                      <a:noFill/>
                    </a:lnBlToTr>
                    <a:solidFill>
                      <a:srgbClr val="BFBFBF"/>
                    </a:solidFill>
                  </a:tcPr>
                </a:tc>
              </a:tr>
              <a:tr h="388131">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Income/assets (ROA)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16.4%</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r>
              <a:tr h="388131">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PPE/assets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17.5%</a:t>
                      </a:r>
                      <a:endPar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7.0%</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19.2%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r>
              <a:tr h="388131">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Inventory/assets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6.2%</a:t>
                      </a:r>
                      <a:endParaRPr kumimoji="0" lang="en-US" sz="2000" b="0" i="0" u="none" strike="noStrike" cap="none" normalizeH="0" baseline="0" dirty="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17" name="Rectangle 83"/>
          <p:cNvSpPr>
            <a:spLocks/>
          </p:cNvSpPr>
          <p:nvPr/>
        </p:nvSpPr>
        <p:spPr bwMode="auto">
          <a:xfrm>
            <a:off x="304800" y="6400800"/>
            <a:ext cx="7315200" cy="287338"/>
          </a:xfrm>
          <a:prstGeom prst="rect">
            <a:avLst/>
          </a:prstGeom>
          <a:noFill/>
          <a:ln w="12700">
            <a:noFill/>
            <a:miter lim="0"/>
            <a:headEnd/>
            <a:tailEnd/>
          </a:ln>
        </p:spPr>
        <p:txBody>
          <a:bodyPr lIns="88896" tIns="50798" rIns="88896" bIns="50798">
            <a:spAutoFit/>
          </a:bodyPr>
          <a:lstStyle/>
          <a:p>
            <a:pPr defTabSz="912813"/>
            <a:r>
              <a:rPr lang="en-US" sz="1200" dirty="0">
                <a:latin typeface="Georgia" pitchFamily="18" charset="0"/>
                <a:ea typeface="Georgia" pitchFamily="18" charset="0"/>
                <a:cs typeface="Georgia" pitchFamily="18" charset="0"/>
                <a:sym typeface="Georgia" pitchFamily="18" charset="0"/>
              </a:rPr>
              <a:t>Source: Capital IQ, in billions of dollars, for 2008, except for the LSE Group, which is for 2006.</a:t>
            </a:r>
            <a:endParaRPr lang="en-US" dirty="0"/>
          </a:p>
        </p:txBody>
      </p:sp>
      <p:sp>
        <p:nvSpPr>
          <p:cNvPr id="19" name="TextBox 18"/>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7"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8"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29"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7830"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7831"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7832"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7833"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7834"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7835"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Examples</a:t>
            </a:r>
            <a:endParaRPr lang="en-US" smtClean="0"/>
          </a:p>
        </p:txBody>
      </p:sp>
      <p:sp>
        <p:nvSpPr>
          <p:cNvPr id="77836"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48</a:t>
            </a:r>
            <a:endParaRPr lang="en-US"/>
          </a:p>
        </p:txBody>
      </p:sp>
      <p:graphicFrame>
        <p:nvGraphicFramePr>
          <p:cNvPr id="27660" name="Group 12"/>
          <p:cNvGraphicFramePr>
            <a:graphicFrameLocks noGrp="1"/>
          </p:cNvGraphicFramePr>
          <p:nvPr/>
        </p:nvGraphicFramePr>
        <p:xfrm>
          <a:off x="1187450" y="2286000"/>
          <a:ext cx="6431607" cy="2324751"/>
        </p:xfrm>
        <a:graphic>
          <a:graphicData uri="http://schemas.openxmlformats.org/drawingml/2006/table">
            <a:tbl>
              <a:tblPr/>
              <a:tblGrid>
                <a:gridCol w="2555007"/>
                <a:gridCol w="1802680"/>
                <a:gridCol w="1116211"/>
                <a:gridCol w="957709"/>
              </a:tblGrid>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BFBFBF"/>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inventory</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receivables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45362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payables</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38.3</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44.6</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79.8</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r h="504527">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working capital</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cap="flat">
                      <a:noFill/>
                    </a:lnL>
                    <a:lnR cap="flat">
                      <a:noFill/>
                    </a:lnR>
                    <a:lnT cap="flat">
                      <a:noFill/>
                    </a:lnT>
                    <a:lnB cap="flat">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14.2</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23.9</a:t>
                      </a: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-31.5</a:t>
                      </a:r>
                      <a:endParaRPr kumimoji="0" lang="en-US" sz="20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cap="flat">
                      <a:noFill/>
                    </a:lnL>
                    <a:lnR cap="flat">
                      <a:noFill/>
                    </a:lnR>
                    <a:lnT cap="flat">
                      <a:noFill/>
                    </a:lnT>
                    <a:lnB cap="flat">
                      <a:noFill/>
                    </a:lnB>
                    <a:lnTlToBr>
                      <a:noFill/>
                    </a:lnTlToBr>
                    <a:lnBlToTr>
                      <a:noFill/>
                    </a:lnBlToTr>
                    <a:solidFill>
                      <a:srgbClr val="D9D9D9"/>
                    </a:solidFill>
                  </a:tcPr>
                </a:tc>
              </a:tr>
            </a:tbl>
          </a:graphicData>
        </a:graphic>
      </p:graphicFrame>
      <p:sp>
        <p:nvSpPr>
          <p:cNvPr id="77858" name="Rectangle 82"/>
          <p:cNvSpPr>
            <a:spLocks/>
          </p:cNvSpPr>
          <p:nvPr/>
        </p:nvSpPr>
        <p:spPr bwMode="auto">
          <a:xfrm>
            <a:off x="5535613" y="4756150"/>
            <a:ext cx="3074987" cy="1339850"/>
          </a:xfrm>
          <a:prstGeom prst="rect">
            <a:avLst/>
          </a:prstGeom>
          <a:noFill/>
          <a:ln w="12700">
            <a:noFill/>
            <a:miter lim="0"/>
            <a:headEnd/>
            <a:tailEnd/>
          </a:ln>
        </p:spPr>
        <p:txBody>
          <a:bodyPr lIns="88896" tIns="50798" rIns="88896" bIns="50798">
            <a:spAutoFit/>
          </a:bodyPr>
          <a:lstStyle/>
          <a:p>
            <a:pPr defTabSz="912813"/>
            <a:r>
              <a:rPr lang="en-US" sz="2700">
                <a:latin typeface="Georgia" pitchFamily="18" charset="0"/>
                <a:ea typeface="Georgia" pitchFamily="18" charset="0"/>
                <a:cs typeface="Georgia" pitchFamily="18" charset="0"/>
                <a:sym typeface="Georgia" pitchFamily="18" charset="0"/>
              </a:rPr>
              <a:t>What does a negative DWC mean?</a:t>
            </a:r>
            <a:endParaRPr lang="en-US"/>
          </a:p>
        </p:txBody>
      </p:sp>
      <p:sp>
        <p:nvSpPr>
          <p:cNvPr id="77859" name="AutoShape 83"/>
          <p:cNvSpPr>
            <a:spLocks/>
          </p:cNvSpPr>
          <p:nvPr/>
        </p:nvSpPr>
        <p:spPr bwMode="auto">
          <a:xfrm>
            <a:off x="6653213" y="4648200"/>
            <a:ext cx="838200" cy="150813"/>
          </a:xfrm>
          <a:prstGeom prst="triangle">
            <a:avLst>
              <a:gd name="adj" fmla="val 50000"/>
            </a:avLst>
          </a:prstGeom>
          <a:solidFill>
            <a:srgbClr val="D16349"/>
          </a:solidFill>
          <a:ln w="25400">
            <a:noFill/>
            <a:round/>
            <a:headEnd/>
            <a:tailEnd/>
          </a:ln>
        </p:spPr>
        <p:txBody>
          <a:bodyPr lIns="50798" tIns="50798" rIns="50798" bIns="50798" anchor="ctr"/>
          <a:lstStyle/>
          <a:p>
            <a:endParaRPr lang="en-US"/>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p:cNvSpPr>
          <p:nvPr/>
        </p:nvSpPr>
        <p:spPr bwMode="auto">
          <a:xfrm>
            <a:off x="0" y="6705600"/>
            <a:ext cx="9144000" cy="1524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1" name="Rectangle 2"/>
          <p:cNvSpPr>
            <a:spLocks/>
          </p:cNvSpPr>
          <p:nvPr/>
        </p:nvSpPr>
        <p:spPr bwMode="auto">
          <a:xfrm>
            <a:off x="0" y="0"/>
            <a:ext cx="9144000" cy="1392238"/>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2" name="Rectangle 3"/>
          <p:cNvSpPr>
            <a:spLocks/>
          </p:cNvSpPr>
          <p:nvPr/>
        </p:nvSpPr>
        <p:spPr bwMode="auto">
          <a:xfrm>
            <a:off x="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3" name="Rectangle 4"/>
          <p:cNvSpPr>
            <a:spLocks/>
          </p:cNvSpPr>
          <p:nvPr/>
        </p:nvSpPr>
        <p:spPr bwMode="auto">
          <a:xfrm>
            <a:off x="8991600" y="0"/>
            <a:ext cx="152400" cy="6858000"/>
          </a:xfrm>
          <a:prstGeom prst="rect">
            <a:avLst/>
          </a:prstGeom>
          <a:solidFill>
            <a:srgbClr val="FFFFFF"/>
          </a:solidFill>
          <a:ln w="9525">
            <a:noFill/>
            <a:miter lim="0"/>
            <a:headEnd/>
            <a:tailEnd/>
          </a:ln>
        </p:spPr>
        <p:txBody>
          <a:bodyPr lIns="50798" tIns="50798" rIns="50798" bIns="50798" anchor="ctr"/>
          <a:lstStyle/>
          <a:p>
            <a:endParaRPr lang="en-US"/>
          </a:p>
        </p:txBody>
      </p:sp>
      <p:sp>
        <p:nvSpPr>
          <p:cNvPr id="78854" name="Rectangle 5"/>
          <p:cNvSpPr>
            <a:spLocks/>
          </p:cNvSpPr>
          <p:nvPr/>
        </p:nvSpPr>
        <p:spPr bwMode="auto">
          <a:xfrm>
            <a:off x="149225" y="6388100"/>
            <a:ext cx="8832850" cy="309563"/>
          </a:xfrm>
          <a:prstGeom prst="rect">
            <a:avLst/>
          </a:prstGeom>
          <a:solidFill>
            <a:srgbClr val="8CADAE"/>
          </a:solidFill>
          <a:ln w="9525">
            <a:noFill/>
            <a:miter lim="0"/>
            <a:headEnd/>
            <a:tailEnd/>
          </a:ln>
        </p:spPr>
        <p:txBody>
          <a:bodyPr lIns="50798" tIns="50798" rIns="50798" bIns="50798" anchor="ctr"/>
          <a:lstStyle/>
          <a:p>
            <a:endParaRPr lang="en-US"/>
          </a:p>
        </p:txBody>
      </p:sp>
      <p:sp>
        <p:nvSpPr>
          <p:cNvPr id="78855" name="Rectangle 6"/>
          <p:cNvSpPr>
            <a:spLocks/>
          </p:cNvSpPr>
          <p:nvPr/>
        </p:nvSpPr>
        <p:spPr bwMode="auto">
          <a:xfrm>
            <a:off x="152400" y="155575"/>
            <a:ext cx="8832850" cy="6546850"/>
          </a:xfrm>
          <a:prstGeom prst="rect">
            <a:avLst/>
          </a:prstGeom>
          <a:solidFill>
            <a:srgbClr val="000000">
              <a:alpha val="0"/>
            </a:srgbClr>
          </a:solidFill>
          <a:ln w="13546">
            <a:solidFill>
              <a:srgbClr val="7B9899"/>
            </a:solidFill>
            <a:miter lim="0"/>
            <a:headEnd/>
            <a:tailEnd/>
          </a:ln>
        </p:spPr>
        <p:txBody>
          <a:bodyPr lIns="0" tIns="0" rIns="0" bIns="0" anchor="ctr"/>
          <a:lstStyle/>
          <a:p>
            <a:endParaRPr lang="en-US"/>
          </a:p>
        </p:txBody>
      </p:sp>
      <p:sp>
        <p:nvSpPr>
          <p:cNvPr id="78856" name="Line 7"/>
          <p:cNvSpPr>
            <a:spLocks noChangeShapeType="1"/>
          </p:cNvSpPr>
          <p:nvPr/>
        </p:nvSpPr>
        <p:spPr bwMode="auto">
          <a:xfrm>
            <a:off x="152400" y="1276350"/>
            <a:ext cx="8832850" cy="0"/>
          </a:xfrm>
          <a:prstGeom prst="line">
            <a:avLst/>
          </a:prstGeom>
          <a:noFill/>
          <a:ln w="13546">
            <a:solidFill>
              <a:srgbClr val="7B9899"/>
            </a:solidFill>
            <a:prstDash val="dash"/>
            <a:round/>
            <a:headEnd/>
            <a:tailEnd/>
          </a:ln>
        </p:spPr>
        <p:txBody>
          <a:bodyPr lIns="64291" tIns="32146" rIns="64291" bIns="32146"/>
          <a:lstStyle/>
          <a:p>
            <a:endParaRPr lang="en-US"/>
          </a:p>
        </p:txBody>
      </p:sp>
      <p:sp>
        <p:nvSpPr>
          <p:cNvPr id="78857" name="AutoShape 8"/>
          <p:cNvSpPr>
            <a:spLocks/>
          </p:cNvSpPr>
          <p:nvPr/>
        </p:nvSpPr>
        <p:spPr bwMode="auto">
          <a:xfrm>
            <a:off x="4265613" y="955675"/>
            <a:ext cx="611187" cy="6096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800" y="21599"/>
              </a:cxn>
              <a:cxn ang="0">
                <a:pos x="0" y="10800"/>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800"/>
                  <a:pt x="21600" y="10800"/>
                  <a:pt x="21600" y="10800"/>
                </a:cubicBezTo>
                <a:cubicBezTo>
                  <a:pt x="21600" y="16764"/>
                  <a:pt x="16764" y="21600"/>
                  <a:pt x="10800" y="21600"/>
                </a:cubicBezTo>
                <a:lnTo>
                  <a:pt x="10800" y="21599"/>
                </a:lnTo>
                <a:cubicBezTo>
                  <a:pt x="4835" y="21599"/>
                  <a:pt x="0" y="16764"/>
                  <a:pt x="0" y="10800"/>
                </a:cubicBezTo>
                <a:cubicBezTo>
                  <a:pt x="0" y="10799"/>
                  <a:pt x="0" y="10799"/>
                  <a:pt x="0" y="10799"/>
                </a:cubicBezTo>
                <a:close/>
              </a:path>
            </a:pathLst>
          </a:custGeom>
          <a:solidFill>
            <a:srgbClr val="FFFFFF"/>
          </a:solidFill>
          <a:ln w="15875" cap="rnd" cmpd="sng">
            <a:noFill/>
            <a:prstDash val="solid"/>
            <a:round/>
            <a:headEnd/>
            <a:tailEnd/>
          </a:ln>
        </p:spPr>
        <p:txBody>
          <a:bodyPr lIns="50798" tIns="50798" rIns="50798" bIns="50798" anchor="ctr"/>
          <a:lstStyle/>
          <a:p>
            <a:endParaRPr lang="en-US"/>
          </a:p>
        </p:txBody>
      </p:sp>
      <p:sp>
        <p:nvSpPr>
          <p:cNvPr id="78858" name="AutoShape 9"/>
          <p:cNvSpPr>
            <a:spLocks/>
          </p:cNvSpPr>
          <p:nvPr/>
        </p:nvSpPr>
        <p:spPr bwMode="auto">
          <a:xfrm>
            <a:off x="4360863" y="1050925"/>
            <a:ext cx="420687" cy="419100"/>
          </a:xfrm>
          <a:custGeom>
            <a:avLst/>
            <a:gdLst>
              <a:gd name="T0" fmla="*/ 0 w 21600"/>
              <a:gd name="T1" fmla="*/ 0 h 21600"/>
              <a:gd name="T2" fmla="*/ 21600 w 21600"/>
              <a:gd name="T3" fmla="*/ 21600 h 21600"/>
            </a:gdLst>
            <a:ahLst/>
            <a:cxnLst>
              <a:cxn ang="0">
                <a:pos x="0" y="10799"/>
              </a:cxn>
              <a:cxn ang="0">
                <a:pos x="10800" y="0"/>
              </a:cxn>
              <a:cxn ang="0">
                <a:pos x="21600" y="10799"/>
              </a:cxn>
              <a:cxn ang="0">
                <a:pos x="21600" y="10800"/>
              </a:cxn>
              <a:cxn ang="0">
                <a:pos x="10800" y="21600"/>
              </a:cxn>
              <a:cxn ang="0">
                <a:pos x="10799" y="21600"/>
              </a:cxn>
              <a:cxn ang="0">
                <a:pos x="10799" y="21599"/>
              </a:cxn>
              <a:cxn ang="0">
                <a:pos x="0" y="10799"/>
              </a:cxn>
            </a:cxnLst>
            <a:rect l="T0" t="T1" r="T2" b="T3"/>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lnTo>
                  <a:pt x="10799" y="21599"/>
                </a:lnTo>
                <a:cubicBezTo>
                  <a:pt x="4835" y="21599"/>
                  <a:pt x="0" y="16764"/>
                  <a:pt x="0" y="10799"/>
                </a:cubicBezTo>
                <a:close/>
              </a:path>
            </a:pathLst>
          </a:custGeom>
          <a:solidFill>
            <a:srgbClr val="FFFFFF"/>
          </a:solidFill>
          <a:ln w="72248" cap="rnd" cmpd="sng">
            <a:solidFill>
              <a:srgbClr val="7B9899"/>
            </a:solidFill>
            <a:prstDash val="solid"/>
            <a:round/>
            <a:headEnd/>
            <a:tailEnd/>
          </a:ln>
        </p:spPr>
        <p:txBody>
          <a:bodyPr lIns="0" tIns="0" rIns="0" bIns="0" anchor="ctr"/>
          <a:lstStyle/>
          <a:p>
            <a:endParaRPr lang="en-US"/>
          </a:p>
        </p:txBody>
      </p:sp>
      <p:sp>
        <p:nvSpPr>
          <p:cNvPr id="78859" name="Rectangle 10"/>
          <p:cNvSpPr>
            <a:spLocks noGrp="1" noChangeArrowheads="1"/>
          </p:cNvSpPr>
          <p:nvPr>
            <p:ph type="title"/>
          </p:nvPr>
        </p:nvSpPr>
        <p:spPr>
          <a:xfrm>
            <a:off x="301625" y="227013"/>
            <a:ext cx="8534400" cy="760412"/>
          </a:xfrm>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What Do Days of Working Capital Tell Us?</a:t>
            </a:r>
            <a:endParaRPr lang="en-US" smtClean="0"/>
          </a:p>
        </p:txBody>
      </p:sp>
      <p:sp>
        <p:nvSpPr>
          <p:cNvPr id="78860" name="Rectangle 11"/>
          <p:cNvSpPr>
            <a:spLocks/>
          </p:cNvSpPr>
          <p:nvPr/>
        </p:nvSpPr>
        <p:spPr bwMode="auto">
          <a:xfrm>
            <a:off x="4360863" y="1079500"/>
            <a:ext cx="457200" cy="333375"/>
          </a:xfrm>
          <a:prstGeom prst="rect">
            <a:avLst/>
          </a:prstGeom>
          <a:noFill/>
          <a:ln w="12700">
            <a:noFill/>
            <a:miter lim="0"/>
            <a:headEnd/>
            <a:tailEnd/>
          </a:ln>
        </p:spPr>
        <p:txBody>
          <a:bodyPr lIns="50798" tIns="50798" rIns="50798" bIns="50798" anchor="ctr">
            <a:spAutoFit/>
          </a:bodyPr>
          <a:lstStyle/>
          <a:p>
            <a:pPr defTabSz="912813"/>
            <a:r>
              <a:rPr lang="en-US" sz="1500">
                <a:solidFill>
                  <a:srgbClr val="7B9899"/>
                </a:solidFill>
                <a:latin typeface="Georgia" pitchFamily="18" charset="0"/>
                <a:ea typeface="Georgia" pitchFamily="18" charset="0"/>
                <a:cs typeface="Georgia" pitchFamily="18" charset="0"/>
                <a:sym typeface="Georgia" pitchFamily="18" charset="0"/>
              </a:rPr>
              <a:t>49</a:t>
            </a:r>
            <a:endParaRPr lang="en-US"/>
          </a:p>
        </p:txBody>
      </p:sp>
      <p:sp>
        <p:nvSpPr>
          <p:cNvPr id="78861" name="Rectangle 12"/>
          <p:cNvSpPr>
            <a:spLocks noGrp="1" noChangeArrowheads="1"/>
          </p:cNvSpPr>
          <p:nvPr>
            <p:ph type="body" idx="1"/>
          </p:nvPr>
        </p:nvSpPr>
        <p:spPr>
          <a:xfrm>
            <a:off x="301625" y="1527175"/>
            <a:ext cx="8502650" cy="4572000"/>
          </a:xfrm>
        </p:spPr>
        <p:txBody>
          <a:bodyPr lIns="88896" tIns="50798" rIns="88896" bIns="50798"/>
          <a:lstStyle/>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short or negative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Make-to-order businesses: low inventory, often using Internet to facilitate process.  Example: Dell</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Pay-upfront businesses: sometimes in the form of down-payments.  Examples: tuition, my renovation contractor, my construction suppliers</a:t>
            </a:r>
          </a:p>
          <a:p>
            <a:pPr marL="273050" indent="-273050" defTabSz="912813">
              <a:spcBef>
                <a:spcPts val="425"/>
              </a:spcBef>
              <a:buClr>
                <a:srgbClr val="D16349"/>
              </a:buClr>
              <a:buSzPct val="85000"/>
              <a:buFont typeface="Wingdings 2" pitchFamily="18" charset="2"/>
              <a:buChar char="•"/>
            </a:pPr>
            <a:r>
              <a:rPr lang="en-US" smtClean="0">
                <a:latin typeface="Georgia" pitchFamily="18" charset="0"/>
                <a:ea typeface="Georgia" pitchFamily="18" charset="0"/>
                <a:cs typeface="Georgia" pitchFamily="18" charset="0"/>
                <a:sym typeface="Georgia" pitchFamily="18" charset="0"/>
              </a:rPr>
              <a:t>Business models with long DWC:</a:t>
            </a:r>
          </a:p>
          <a:p>
            <a:pPr marL="465138" lvl="1" indent="-273050" defTabSz="912813">
              <a:spcBef>
                <a:spcPts val="350"/>
              </a:spcBef>
              <a:buClr>
                <a:srgbClr val="CCB400"/>
              </a:buClr>
              <a:buSzPct val="70000"/>
              <a:buFont typeface="Wingdings" pitchFamily="2" charset="2"/>
              <a:buChar char="•"/>
            </a:pPr>
            <a:r>
              <a:rPr lang="en-US" sz="2200" smtClean="0">
                <a:solidFill>
                  <a:srgbClr val="646B86"/>
                </a:solidFill>
                <a:latin typeface="Georgia" pitchFamily="18" charset="0"/>
                <a:ea typeface="Georgia" pitchFamily="18" charset="0"/>
                <a:cs typeface="Georgia" pitchFamily="18" charset="0"/>
                <a:sym typeface="Georgia" pitchFamily="18" charset="0"/>
              </a:rPr>
              <a:t>Those offering easy credit terms to customers: furniture or auto dealers who say “no interest payment until next year!”</a:t>
            </a:r>
            <a:endParaRPr lang="en-US" smtClean="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9" name="Rectangle 10"/>
          <p:cNvSpPr>
            <a:spLocks noGrp="1" noChangeArrowheads="1"/>
          </p:cNvSpPr>
          <p:nvPr>
            <p:ph type="title"/>
          </p:nvPr>
        </p:nvSpPr>
        <p:spPr/>
        <p:txBody>
          <a:bodyPr lIns="88896" tIns="50798" rIns="88896" bIns="50798"/>
          <a:lstStyle/>
          <a:p>
            <a:pPr defTabSz="912813"/>
            <a:r>
              <a:rPr lang="en-US" sz="3200" smtClean="0">
                <a:solidFill>
                  <a:srgbClr val="7B9899"/>
                </a:solidFill>
                <a:latin typeface="Georgia" pitchFamily="18" charset="0"/>
                <a:ea typeface="Georgia" pitchFamily="18" charset="0"/>
                <a:cs typeface="Georgia" pitchFamily="18" charset="0"/>
                <a:sym typeface="Georgia" pitchFamily="18" charset="0"/>
              </a:rPr>
              <a:t>Clue 2: Perishables and Services</a:t>
            </a:r>
            <a:endParaRPr lang="en-US" smtClean="0"/>
          </a:p>
        </p:txBody>
      </p:sp>
      <p:sp>
        <p:nvSpPr>
          <p:cNvPr id="14" name="Content Placeholder 13"/>
          <p:cNvSpPr>
            <a:spLocks noGrp="1"/>
          </p:cNvSpPr>
          <p:nvPr>
            <p:ph idx="1"/>
          </p:nvPr>
        </p:nvSpPr>
        <p:spPr/>
        <p:txBody>
          <a:bodyPr/>
          <a:lstStyle/>
          <a:p>
            <a:pPr marL="169863" indent="-169863" defTabSz="912813">
              <a:spcBef>
                <a:spcPts val="425"/>
              </a:spcBef>
              <a:buClr>
                <a:srgbClr val="D16349"/>
              </a:buClr>
              <a:buSzPct val="85000"/>
              <a:buFont typeface="Wingdings 2" pitchFamily="18" charset="2"/>
              <a:buChar char="•"/>
            </a:pPr>
            <a:r>
              <a:rPr lang="en-US" dirty="0" smtClean="0">
                <a:latin typeface="Georgia" pitchFamily="18" charset="0"/>
                <a:ea typeface="Georgia" pitchFamily="18" charset="0"/>
                <a:cs typeface="Georgia" pitchFamily="18" charset="0"/>
                <a:sym typeface="Georgia" pitchFamily="18" charset="0"/>
              </a:rPr>
              <a:t>Inventory </a:t>
            </a:r>
            <a:r>
              <a:rPr lang="en-US" dirty="0" smtClean="0">
                <a:latin typeface="Georgia" pitchFamily="18" charset="0"/>
                <a:ea typeface="Georgia" pitchFamily="18" charset="0"/>
                <a:cs typeface="Georgia" pitchFamily="18" charset="0"/>
                <a:sym typeface="Georgia" pitchFamily="18" charset="0"/>
              </a:rPr>
              <a:t>turns </a:t>
            </a:r>
            <a:r>
              <a:rPr lang="en-US" dirty="0" smtClean="0">
                <a:latin typeface="Georgia" pitchFamily="18" charset="0"/>
                <a:ea typeface="Georgia" pitchFamily="18" charset="0"/>
                <a:cs typeface="Georgia" pitchFamily="18" charset="0"/>
                <a:sym typeface="Georgia" pitchFamily="18" charset="0"/>
              </a:rPr>
              <a:t>= annual COGS / inventory</a:t>
            </a:r>
          </a:p>
          <a:p>
            <a:pPr marL="169863" indent="-169863" defTabSz="912813">
              <a:spcBef>
                <a:spcPts val="425"/>
              </a:spcBef>
              <a:buClr>
                <a:srgbClr val="D16349"/>
              </a:buClr>
              <a:buSzPct val="85000"/>
              <a:buFont typeface="Wingdings 2" pitchFamily="18" charset="2"/>
              <a:buChar char="•"/>
            </a:pPr>
            <a:r>
              <a:rPr lang="en-US" dirty="0" smtClean="0">
                <a:latin typeface="Georgia" pitchFamily="18" charset="0"/>
                <a:ea typeface="Georgia" pitchFamily="18" charset="0"/>
                <a:cs typeface="Georgia" pitchFamily="18" charset="0"/>
                <a:sym typeface="Georgia" pitchFamily="18" charset="0"/>
              </a:rPr>
              <a:t>Other side of same coin: </a:t>
            </a:r>
            <a:endParaRPr lang="en-US" dirty="0" smtClean="0">
              <a:latin typeface="Georgia" pitchFamily="18" charset="0"/>
              <a:ea typeface="Georgia" pitchFamily="18" charset="0"/>
              <a:cs typeface="Georgia" pitchFamily="18" charset="0"/>
              <a:sym typeface="Georgia" pitchFamily="18" charset="0"/>
            </a:endParaRPr>
          </a:p>
          <a:p>
            <a:pPr marL="569913" lvl="1" indent="-169863" defTabSz="912813">
              <a:spcBef>
                <a:spcPts val="425"/>
              </a:spcBef>
              <a:buClr>
                <a:srgbClr val="D16349"/>
              </a:buClr>
              <a:buFont typeface="Wingdings 2" pitchFamily="18" charset="2"/>
              <a:buChar char="•"/>
            </a:pPr>
            <a:r>
              <a:rPr lang="en-US" dirty="0" smtClean="0">
                <a:latin typeface="Georgia" pitchFamily="18" charset="0"/>
                <a:ea typeface="Georgia" pitchFamily="18" charset="0"/>
                <a:cs typeface="Georgia" pitchFamily="18" charset="0"/>
                <a:sym typeface="Georgia" pitchFamily="18" charset="0"/>
              </a:rPr>
              <a:t>days </a:t>
            </a:r>
            <a:r>
              <a:rPr lang="en-US" dirty="0" smtClean="0">
                <a:latin typeface="Georgia" pitchFamily="18" charset="0"/>
                <a:ea typeface="Georgia" pitchFamily="18" charset="0"/>
                <a:cs typeface="Georgia" pitchFamily="18" charset="0"/>
                <a:sym typeface="Georgia" pitchFamily="18" charset="0"/>
              </a:rPr>
              <a:t>of inventory </a:t>
            </a:r>
            <a:r>
              <a:rPr lang="en-US" dirty="0" smtClean="0">
                <a:latin typeface="Georgia" pitchFamily="18" charset="0"/>
                <a:ea typeface="Georgia" pitchFamily="18" charset="0"/>
                <a:cs typeface="Georgia" pitchFamily="18" charset="0"/>
                <a:sym typeface="Georgia" pitchFamily="18" charset="0"/>
              </a:rPr>
              <a:t>= Inventory </a:t>
            </a:r>
            <a:r>
              <a:rPr lang="en-US" dirty="0" smtClean="0">
                <a:latin typeface="Georgia" pitchFamily="18" charset="0"/>
                <a:ea typeface="Georgia" pitchFamily="18" charset="0"/>
                <a:cs typeface="Georgia" pitchFamily="18" charset="0"/>
                <a:sym typeface="Georgia" pitchFamily="18" charset="0"/>
              </a:rPr>
              <a:t>/ annual COGS </a:t>
            </a:r>
            <a:r>
              <a:rPr lang="en-US" dirty="0" smtClean="0">
                <a:latin typeface="Helvetica" charset="0"/>
                <a:ea typeface="Helvetica" charset="0"/>
                <a:cs typeface="Helvetica" charset="0"/>
                <a:sym typeface="Helvetica" charset="0"/>
              </a:rPr>
              <a:t>´</a:t>
            </a:r>
            <a:r>
              <a:rPr lang="en-US" dirty="0" smtClean="0">
                <a:latin typeface="Georgia" pitchFamily="18" charset="0"/>
                <a:ea typeface="Georgia" pitchFamily="18" charset="0"/>
                <a:cs typeface="Georgia" pitchFamily="18" charset="0"/>
                <a:sym typeface="Georgia" pitchFamily="18" charset="0"/>
              </a:rPr>
              <a:t>365</a:t>
            </a:r>
            <a:endParaRPr lang="en-US" dirty="0" smtClean="0">
              <a:latin typeface="Georgia" pitchFamily="18" charset="0"/>
              <a:ea typeface="Georgia" pitchFamily="18" charset="0"/>
              <a:cs typeface="Georgia" pitchFamily="18" charset="0"/>
              <a:sym typeface="Georgia" pitchFamily="18" charset="0"/>
            </a:endParaRPr>
          </a:p>
          <a:p>
            <a:pPr marL="169863" indent="-169863" defTabSz="912813">
              <a:spcBef>
                <a:spcPts val="425"/>
              </a:spcBef>
            </a:pPr>
            <a:endParaRPr lang="en-US" dirty="0" smtClean="0">
              <a:latin typeface="Georgia" pitchFamily="18" charset="0"/>
              <a:ea typeface="Georgia" pitchFamily="18" charset="0"/>
              <a:cs typeface="Georgia" pitchFamily="18" charset="0"/>
              <a:sym typeface="Georgia" pitchFamily="18" charset="0"/>
            </a:endParaRPr>
          </a:p>
          <a:p>
            <a:pPr marL="169863" indent="-169863" defTabSz="912813">
              <a:spcBef>
                <a:spcPts val="425"/>
              </a:spcBef>
              <a:buClr>
                <a:srgbClr val="D16349"/>
              </a:buClr>
              <a:buSzPct val="85000"/>
              <a:buFont typeface="Wingdings 2" pitchFamily="18" charset="2"/>
              <a:buChar char="•"/>
            </a:pPr>
            <a:r>
              <a:rPr lang="en-US" b="1" dirty="0" smtClean="0">
                <a:latin typeface="Georgia" pitchFamily="18" charset="0"/>
                <a:ea typeface="Georgia" pitchFamily="18" charset="0"/>
                <a:cs typeface="Georgia" pitchFamily="18" charset="0"/>
                <a:sym typeface="Georgia" pitchFamily="18" charset="0"/>
              </a:rPr>
              <a:t>Perishables and services: </a:t>
            </a:r>
            <a:endParaRPr lang="en-US" b="1" dirty="0" smtClean="0">
              <a:latin typeface="Georgia" pitchFamily="18" charset="0"/>
              <a:ea typeface="Georgia" pitchFamily="18" charset="0"/>
              <a:cs typeface="Georgia" pitchFamily="18" charset="0"/>
              <a:sym typeface="Georgia" pitchFamily="18" charset="0"/>
            </a:endParaRPr>
          </a:p>
          <a:p>
            <a:pPr marL="569913" lvl="1" indent="-169863" defTabSz="912813">
              <a:spcBef>
                <a:spcPts val="425"/>
              </a:spcBef>
              <a:buClr>
                <a:srgbClr val="D16349"/>
              </a:buClr>
              <a:buFont typeface="Wingdings 2" pitchFamily="18" charset="2"/>
              <a:buChar char="•"/>
            </a:pPr>
            <a:r>
              <a:rPr lang="en-US" dirty="0" smtClean="0">
                <a:latin typeface="Georgia" pitchFamily="18" charset="0"/>
                <a:ea typeface="Georgia" pitchFamily="18" charset="0"/>
                <a:cs typeface="Georgia" pitchFamily="18" charset="0"/>
                <a:sym typeface="Georgia" pitchFamily="18" charset="0"/>
              </a:rPr>
              <a:t>high </a:t>
            </a:r>
            <a:r>
              <a:rPr lang="en-US" dirty="0" smtClean="0">
                <a:latin typeface="Georgia" pitchFamily="18" charset="0"/>
                <a:ea typeface="Georgia" pitchFamily="18" charset="0"/>
                <a:cs typeface="Georgia" pitchFamily="18" charset="0"/>
                <a:sym typeface="Georgia" pitchFamily="18" charset="0"/>
              </a:rPr>
              <a:t>turnover, few days of inventory</a:t>
            </a:r>
          </a:p>
          <a:p>
            <a:pPr marL="169863" indent="-169863" defTabSz="912813">
              <a:spcBef>
                <a:spcPts val="425"/>
              </a:spcBef>
              <a:buClr>
                <a:srgbClr val="D16349"/>
              </a:buClr>
              <a:buSzPct val="85000"/>
              <a:buFont typeface="Wingdings 2" pitchFamily="18" charset="2"/>
              <a:buChar char="•"/>
            </a:pPr>
            <a:r>
              <a:rPr lang="en-US" b="1" dirty="0" smtClean="0">
                <a:latin typeface="Georgia" pitchFamily="18" charset="0"/>
                <a:ea typeface="Georgia" pitchFamily="18" charset="0"/>
                <a:cs typeface="Georgia" pitchFamily="18" charset="0"/>
                <a:sym typeface="Georgia" pitchFamily="18" charset="0"/>
              </a:rPr>
              <a:t>Durables: </a:t>
            </a:r>
            <a:r>
              <a:rPr lang="en-US" dirty="0" smtClean="0">
                <a:latin typeface="Georgia" pitchFamily="18" charset="0"/>
                <a:ea typeface="Georgia" pitchFamily="18" charset="0"/>
                <a:cs typeface="Georgia" pitchFamily="18" charset="0"/>
                <a:sym typeface="Georgia" pitchFamily="18" charset="0"/>
              </a:rPr>
              <a:t>opposite</a:t>
            </a:r>
          </a:p>
          <a:p>
            <a:pPr marL="169863" indent="-169863" defTabSz="912813">
              <a:spcBef>
                <a:spcPts val="425"/>
              </a:spcBef>
            </a:pPr>
            <a:endParaRPr lang="en-US" dirty="0" smtClean="0">
              <a:latin typeface="Georgia" pitchFamily="18" charset="0"/>
              <a:ea typeface="Georgia" pitchFamily="18" charset="0"/>
              <a:cs typeface="Georgia" pitchFamily="18" charset="0"/>
              <a:sym typeface="Georgia" pitchFamily="18" charset="0"/>
            </a:endParaRPr>
          </a:p>
          <a:p>
            <a:pPr marL="169863" indent="-169863" defTabSz="912813">
              <a:spcBef>
                <a:spcPts val="425"/>
              </a:spcBef>
              <a:buClr>
                <a:srgbClr val="D16349"/>
              </a:buClr>
              <a:buSzPct val="85000"/>
              <a:buFont typeface="Wingdings 2" pitchFamily="18" charset="2"/>
              <a:buChar char="•"/>
            </a:pPr>
            <a:r>
              <a:rPr lang="en-US" dirty="0" smtClean="0">
                <a:latin typeface="Georgia" pitchFamily="18" charset="0"/>
                <a:ea typeface="Georgia" pitchFamily="18" charset="0"/>
                <a:cs typeface="Georgia" pitchFamily="18" charset="0"/>
                <a:sym typeface="Georgia" pitchFamily="18" charset="0"/>
              </a:rPr>
              <a:t>As usual, ask: when does this not work?</a:t>
            </a:r>
          </a:p>
          <a:p>
            <a:endParaRPr lang="en-US" dirty="0"/>
          </a:p>
        </p:txBody>
      </p:sp>
      <p:sp>
        <p:nvSpPr>
          <p:cNvPr id="16" name="TextBox 15"/>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graphicFrame>
        <p:nvGraphicFramePr>
          <p:cNvPr id="4" name="Group 12"/>
          <p:cNvGraphicFramePr>
            <a:graphicFrameLocks noGrp="1"/>
          </p:cNvGraphicFramePr>
          <p:nvPr/>
        </p:nvGraphicFramePr>
        <p:xfrm>
          <a:off x="473075" y="2362200"/>
          <a:ext cx="8213725" cy="3130551"/>
        </p:xfrm>
        <a:graphic>
          <a:graphicData uri="http://schemas.openxmlformats.org/drawingml/2006/table">
            <a:tbl>
              <a:tblPr/>
              <a:tblGrid>
                <a:gridCol w="3260725"/>
                <a:gridCol w="2446338"/>
                <a:gridCol w="1252537"/>
                <a:gridCol w="1254125"/>
              </a:tblGrid>
              <a:tr h="1039813">
                <a:tc>
                  <a:txBody>
                    <a:bodyPr/>
                    <a:lstStyle/>
                    <a:p>
                      <a:pPr marL="0" marR="0" lvl="0" indent="0" algn="l" defTabSz="1300163" rtl="0" eaLnBrk="1"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McDonald’s</a:t>
                      </a:r>
                      <a:endParaRPr kumimoji="0" lang="en-US" sz="1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Starbucks</a:t>
                      </a:r>
                      <a:endParaRPr kumimoji="0" lang="en-US" sz="1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Domino’s</a:t>
                      </a:r>
                      <a:endParaRPr kumimoji="0" lang="en-US" sz="14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r>
              <a:tr h="454025">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Average inventory</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$0.12B</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0.67</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0.026</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r>
              <a:tr h="454025">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COGS</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$14.9B</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4.3</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1.0</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r>
              <a:tr h="118268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 inventory  =</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  Inventory/annual COGS</a:t>
                      </a:r>
                    </a:p>
                    <a:p>
                      <a:pPr marL="0" marR="0" lvl="0" indent="0" algn="l"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Helvetica" charset="0"/>
                          <a:ea typeface="Helvetica" charset="0"/>
                          <a:cs typeface="Helvetica" charset="0"/>
                          <a:sym typeface="Helvetica" charset="0"/>
                        </a:rPr>
                        <a:t>        ´ </a:t>
                      </a: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365</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2.9</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56.9</a:t>
                      </a:r>
                      <a:endParaRPr kumimoji="0" lang="en-US" sz="1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9.3</a:t>
                      </a:r>
                      <a:endParaRPr kumimoji="0" lang="en-US" sz="1600" b="0" i="0" u="none" strike="noStrike" cap="none" normalizeH="0" baseline="0" dirty="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r>
            </a:tbl>
          </a:graphicData>
        </a:graphic>
      </p:graphicFrame>
      <p:sp>
        <p:nvSpPr>
          <p:cNvPr id="6" name="TextBox 5"/>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7B9899"/>
                </a:solidFill>
                <a:latin typeface="Georgia" pitchFamily="18" charset="0"/>
                <a:ea typeface="Georgia" pitchFamily="18" charset="0"/>
                <a:cs typeface="Georgia" pitchFamily="18" charset="0"/>
                <a:sym typeface="Georgia" pitchFamily="18" charset="0"/>
              </a:rPr>
              <a:t>Clue 3: Retail vs. Business Customers</a:t>
            </a:r>
            <a:endParaRPr lang="en-US" dirty="0"/>
          </a:p>
        </p:txBody>
      </p:sp>
      <p:sp>
        <p:nvSpPr>
          <p:cNvPr id="3" name="Content Placeholder 2"/>
          <p:cNvSpPr>
            <a:spLocks noGrp="1"/>
          </p:cNvSpPr>
          <p:nvPr>
            <p:ph idx="1"/>
          </p:nvPr>
        </p:nvSpPr>
        <p:spPr/>
        <p:txBody>
          <a:bodyPr/>
          <a:lstStyle/>
          <a:p>
            <a:pPr marL="180975" indent="-180975" defTabSz="912813">
              <a:spcBef>
                <a:spcPts val="350"/>
              </a:spcBef>
              <a:buClr>
                <a:srgbClr val="D16349"/>
              </a:buClr>
              <a:buSzPct val="85000"/>
            </a:pPr>
            <a:r>
              <a:rPr lang="en-US" sz="2400" dirty="0" smtClean="0">
                <a:latin typeface="Georgia" pitchFamily="18" charset="0"/>
                <a:ea typeface="Georgia" pitchFamily="18" charset="0"/>
                <a:cs typeface="Georgia" pitchFamily="18" charset="0"/>
                <a:sym typeface="Georgia" pitchFamily="18" charset="0"/>
              </a:rPr>
              <a:t>Customers often receive some form of credit</a:t>
            </a:r>
          </a:p>
          <a:p>
            <a:pPr marL="180975" indent="-180975" defTabSz="912813">
              <a:spcBef>
                <a:spcPts val="350"/>
              </a:spcBef>
              <a:buClr>
                <a:srgbClr val="D16349"/>
              </a:buClr>
              <a:buSzPct val="85000"/>
            </a:pPr>
            <a:r>
              <a:rPr lang="en-US" sz="2400" dirty="0" smtClean="0">
                <a:latin typeface="Georgia" pitchFamily="18" charset="0"/>
                <a:ea typeface="Georgia" pitchFamily="18" charset="0"/>
                <a:cs typeface="Georgia" pitchFamily="18" charset="0"/>
                <a:sym typeface="Georgia" pitchFamily="18" charset="0"/>
              </a:rPr>
              <a:t>Receivables collection period (days)</a:t>
            </a:r>
            <a:r>
              <a:rPr lang="en-US" sz="2400" baseline="31000" dirty="0" smtClean="0">
                <a:latin typeface="Georgia" pitchFamily="18" charset="0"/>
                <a:ea typeface="Georgia" pitchFamily="18" charset="0"/>
                <a:cs typeface="Georgia" pitchFamily="18" charset="0"/>
                <a:sym typeface="Georgia" pitchFamily="18" charset="0"/>
              </a:rPr>
              <a:t>1</a:t>
            </a:r>
            <a:r>
              <a:rPr lang="en-US" sz="2400" dirty="0" smtClean="0">
                <a:latin typeface="Georgia" pitchFamily="18" charset="0"/>
                <a:ea typeface="Georgia" pitchFamily="18" charset="0"/>
                <a:cs typeface="Georgia" pitchFamily="18" charset="0"/>
                <a:sym typeface="Georgia" pitchFamily="18" charset="0"/>
              </a:rPr>
              <a:t> =</a:t>
            </a:r>
          </a:p>
          <a:p>
            <a:pPr marL="581025" lvl="1" indent="-180975" defTabSz="912813">
              <a:spcBef>
                <a:spcPts val="350"/>
              </a:spcBef>
              <a:buFont typeface="Wingdings" pitchFamily="2" charset="2"/>
              <a:buChar char="§"/>
            </a:pPr>
            <a:r>
              <a:rPr lang="en-US" sz="2400" dirty="0" smtClean="0">
                <a:latin typeface="Georgia" pitchFamily="18" charset="0"/>
                <a:ea typeface="Georgia" pitchFamily="18" charset="0"/>
                <a:cs typeface="Georgia" pitchFamily="18" charset="0"/>
                <a:sym typeface="Georgia" pitchFamily="18" charset="0"/>
              </a:rPr>
              <a:t>accounts receivables / annual sales </a:t>
            </a:r>
            <a:r>
              <a:rPr lang="en-US" sz="2400" dirty="0" smtClean="0">
                <a:latin typeface="Helvetica" charset="0"/>
                <a:ea typeface="Helvetica" charset="0"/>
                <a:cs typeface="Helvetica" charset="0"/>
                <a:sym typeface="Helvetica" charset="0"/>
              </a:rPr>
              <a:t>´ </a:t>
            </a:r>
            <a:r>
              <a:rPr lang="en-US" sz="2400" dirty="0" smtClean="0">
                <a:latin typeface="Georgia" pitchFamily="18" charset="0"/>
                <a:ea typeface="Georgia" pitchFamily="18" charset="0"/>
                <a:cs typeface="Georgia" pitchFamily="18" charset="0"/>
                <a:sym typeface="Georgia" pitchFamily="18" charset="0"/>
              </a:rPr>
              <a:t>365</a:t>
            </a:r>
          </a:p>
          <a:p>
            <a:pPr marL="180975" indent="-180975" defTabSz="912813">
              <a:spcBef>
                <a:spcPts val="350"/>
              </a:spcBef>
              <a:buClr>
                <a:srgbClr val="D16349"/>
              </a:buClr>
              <a:buSzPct val="85000"/>
            </a:pPr>
            <a:r>
              <a:rPr lang="en-US" sz="2400" b="1" dirty="0" smtClean="0">
                <a:latin typeface="Georgia" pitchFamily="18" charset="0"/>
                <a:ea typeface="Georgia" pitchFamily="18" charset="0"/>
                <a:cs typeface="Georgia" pitchFamily="18" charset="0"/>
                <a:sym typeface="Georgia" pitchFamily="18" charset="0"/>
              </a:rPr>
              <a:t>Retail customers: days of receivables &lt; 30 days</a:t>
            </a:r>
            <a:endParaRPr lang="en-US" sz="2400" dirty="0" smtClean="0">
              <a:latin typeface="Georgia" pitchFamily="18" charset="0"/>
              <a:ea typeface="Georgia" pitchFamily="18" charset="0"/>
              <a:cs typeface="Georgia" pitchFamily="18" charset="0"/>
              <a:sym typeface="Georgia" pitchFamily="18" charset="0"/>
            </a:endParaRPr>
          </a:p>
          <a:p>
            <a:pPr marL="180975" indent="-180975" defTabSz="912813">
              <a:spcBef>
                <a:spcPts val="350"/>
              </a:spcBef>
              <a:buClr>
                <a:srgbClr val="D16349"/>
              </a:buClr>
              <a:buSzPct val="85000"/>
            </a:pPr>
            <a:r>
              <a:rPr lang="en-US" sz="2400" b="1" dirty="0" smtClean="0">
                <a:latin typeface="Georgia" pitchFamily="18" charset="0"/>
                <a:ea typeface="Georgia" pitchFamily="18" charset="0"/>
                <a:cs typeface="Georgia" pitchFamily="18" charset="0"/>
                <a:sym typeface="Georgia" pitchFamily="18" charset="0"/>
              </a:rPr>
              <a:t>Business customers: 30-90 days</a:t>
            </a:r>
            <a:endParaRPr lang="en-US" sz="2400" dirty="0" smtClean="0">
              <a:latin typeface="Georgia" pitchFamily="18" charset="0"/>
              <a:ea typeface="Georgia" pitchFamily="18" charset="0"/>
              <a:cs typeface="Georgia" pitchFamily="18" charset="0"/>
              <a:sym typeface="Georgia" pitchFamily="18" charset="0"/>
            </a:endParaRPr>
          </a:p>
          <a:p>
            <a:endParaRPr lang="en-US" dirty="0"/>
          </a:p>
        </p:txBody>
      </p:sp>
      <p:graphicFrame>
        <p:nvGraphicFramePr>
          <p:cNvPr id="4" name="Group 12"/>
          <p:cNvGraphicFramePr>
            <a:graphicFrameLocks noGrp="1"/>
          </p:cNvGraphicFramePr>
          <p:nvPr/>
        </p:nvGraphicFramePr>
        <p:xfrm>
          <a:off x="1131888" y="3857625"/>
          <a:ext cx="7431087" cy="2273140"/>
        </p:xfrm>
        <a:graphic>
          <a:graphicData uri="http://schemas.openxmlformats.org/drawingml/2006/table">
            <a:tbl>
              <a:tblPr/>
              <a:tblGrid>
                <a:gridCol w="3363912"/>
                <a:gridCol w="1851783"/>
                <a:gridCol w="1107696"/>
                <a:gridCol w="1107696"/>
              </a:tblGrid>
              <a:tr h="476250">
                <a:tc>
                  <a:txBody>
                    <a:bodyPr/>
                    <a:lstStyle/>
                    <a:p>
                      <a:pPr marL="0" marR="0" lvl="0" indent="0" algn="l" defTabSz="1300163" rtl="0" eaLnBrk="1"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000000">
                        <a:alpha val="0"/>
                      </a:srgbClr>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Comp-USA</a:t>
                      </a:r>
                      <a:endParaRPr kumimoji="0" lang="en-US" sz="16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Micro</a:t>
                      </a:r>
                      <a:endParaRPr kumimoji="0" lang="en-US" sz="16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Dell</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BFBFBF"/>
                    </a:solidFill>
                  </a:tcPr>
                </a:tc>
              </a:tr>
              <a:tr h="64293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Accounts receivables (AR)</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0.2</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4.1</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6.7</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r>
              <a:tr h="366713">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Revenues</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6.2</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35.0</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61.1</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r>
              <a:tr h="700088">
                <a:tc>
                  <a:txBody>
                    <a:bodyPr/>
                    <a:lstStyle/>
                    <a:p>
                      <a:pPr marL="0" marR="0" lvl="0" indent="0" algn="l" defTabSz="1300163" rtl="0" eaLnBrk="1"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Days of receivables  =</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p>
                      <a:pPr marL="0" marR="0" lvl="0" indent="0" algn="l" defTabSz="1300163" rtl="0" eaLnBrk="1"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  AR/</a:t>
                      </a:r>
                      <a:r>
                        <a:rPr kumimoji="0" lang="en-US" sz="24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annual sales </a:t>
                      </a: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 </a:t>
                      </a:r>
                      <a:r>
                        <a:rPr kumimoji="0" lang="en-US" sz="2000" b="0" i="0" u="none" strike="noStrike" cap="none" normalizeH="0" baseline="0" smtClean="0">
                          <a:ln>
                            <a:noFill/>
                          </a:ln>
                          <a:solidFill>
                            <a:srgbClr val="000000"/>
                          </a:solidFill>
                          <a:effectLst/>
                          <a:latin typeface="Helvetica" charset="0"/>
                          <a:ea typeface="Helvetica" charset="0"/>
                          <a:cs typeface="Helvetica" charset="0"/>
                          <a:sym typeface="Helvetica" charset="0"/>
                        </a:rPr>
                        <a:t>´</a:t>
                      </a: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365</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horzOverflow="overflow">
                    <a:lnL>
                      <a:noFill/>
                    </a:lnL>
                    <a:lnR>
                      <a:noFill/>
                    </a:lnR>
                    <a:lnT>
                      <a:noFill/>
                    </a:lnT>
                    <a:lnB>
                      <a:noFill/>
                    </a:lnB>
                    <a:lnTlToBr>
                      <a:noFill/>
                    </a:lnTlToBr>
                    <a:lnBlToTr>
                      <a:noFill/>
                    </a:lnBlToTr>
                    <a:solidFill>
                      <a:srgbClr val="BFBFBF"/>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12.6</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rPr>
                        <a:t>38.6</a:t>
                      </a:r>
                      <a:endParaRPr kumimoji="0" lang="en-US" sz="1600" b="0" i="0" u="none" strike="noStrike" cap="none" normalizeH="0" baseline="0" smtClean="0">
                        <a:ln>
                          <a:noFill/>
                        </a:ln>
                        <a:solidFill>
                          <a:srgbClr val="000000"/>
                        </a:solidFill>
                        <a:effectLst/>
                        <a:latin typeface="Georgia" pitchFamily="18" charset="0"/>
                        <a:ea typeface="Georgia" pitchFamily="18" charset="0"/>
                        <a:cs typeface="Georgia" pitchFamily="18" charset="0"/>
                        <a:sym typeface="Georgia" pitchFamily="18"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c>
                  <a:txBody>
                    <a:bodyPr/>
                    <a:lstStyle/>
                    <a:p>
                      <a:pPr marL="0" marR="0" lvl="0" indent="0" algn="ctr" defTabSz="1300163" rtl="0" eaLnBrk="1" fontAlgn="base" latinLnBrk="0" hangingPunct="0">
                        <a:lnSpc>
                          <a:spcPts val="14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Georgia" pitchFamily="18" charset="0"/>
                          <a:ea typeface="Georgia" pitchFamily="18" charset="0"/>
                          <a:cs typeface="Georgia" pitchFamily="18" charset="0"/>
                          <a:sym typeface="Georgia" pitchFamily="18" charset="0"/>
                        </a:rPr>
                        <a:t>41.5</a:t>
                      </a:r>
                      <a:endParaRPr kumimoji="0" lang="en-US" sz="1800" b="0" i="0" u="none" strike="noStrike" cap="none" normalizeH="0" baseline="0" dirty="0" smtClean="0">
                        <a:ln>
                          <a:noFill/>
                        </a:ln>
                        <a:solidFill>
                          <a:srgbClr val="000000"/>
                        </a:solidFill>
                        <a:effectLst/>
                        <a:latin typeface="Helvetica Light" charset="0"/>
                        <a:ea typeface="Helvetica Light" charset="0"/>
                        <a:cs typeface="Helvetica Light" charset="0"/>
                        <a:sym typeface="Helvetica Light" charset="0"/>
                      </a:endParaRPr>
                    </a:p>
                  </a:txBody>
                  <a:tcPr marL="44648" marR="44648" marT="44648" marB="44648" anchor="ctr" horzOverflow="overflow">
                    <a:lnL>
                      <a:noFill/>
                    </a:lnL>
                    <a:lnR>
                      <a:noFill/>
                    </a:lnR>
                    <a:lnT>
                      <a:noFill/>
                    </a:lnT>
                    <a:lnB>
                      <a:noFill/>
                    </a:lnB>
                    <a:lnTlToBr>
                      <a:noFill/>
                    </a:lnTlToBr>
                    <a:lnBlToTr>
                      <a:noFill/>
                    </a:lnBlToTr>
                    <a:solidFill>
                      <a:srgbClr val="D9D9D9"/>
                    </a:solidFill>
                  </a:tcPr>
                </a:tc>
              </a:tr>
            </a:tbl>
          </a:graphicData>
        </a:graphic>
      </p:graphicFrame>
      <p:sp>
        <p:nvSpPr>
          <p:cNvPr id="5" name="Rectangle 69"/>
          <p:cNvSpPr>
            <a:spLocks/>
          </p:cNvSpPr>
          <p:nvPr/>
        </p:nvSpPr>
        <p:spPr bwMode="auto">
          <a:xfrm>
            <a:off x="304800" y="6372225"/>
            <a:ext cx="7315200" cy="287338"/>
          </a:xfrm>
          <a:prstGeom prst="rect">
            <a:avLst/>
          </a:prstGeom>
          <a:noFill/>
          <a:ln w="12700">
            <a:noFill/>
            <a:miter lim="0"/>
            <a:headEnd/>
            <a:tailEnd/>
          </a:ln>
        </p:spPr>
        <p:txBody>
          <a:bodyPr lIns="88896" tIns="50798" rIns="88896" bIns="50798">
            <a:spAutoFit/>
          </a:bodyPr>
          <a:lstStyle/>
          <a:p>
            <a:pPr defTabSz="912813"/>
            <a:r>
              <a:rPr lang="en-US" sz="1200" dirty="0">
                <a:latin typeface="Georgia" pitchFamily="18" charset="0"/>
                <a:ea typeface="Georgia" pitchFamily="18" charset="0"/>
                <a:cs typeface="Georgia" pitchFamily="18" charset="0"/>
                <a:sym typeface="Georgia" pitchFamily="18" charset="0"/>
              </a:rPr>
              <a:t>Source: Capital IQ, in billions of dollars, for 2007 except for CompUSA, which is 1998 data.</a:t>
            </a:r>
            <a:endParaRPr lang="en-US" dirty="0"/>
          </a:p>
        </p:txBody>
      </p:sp>
      <p:sp>
        <p:nvSpPr>
          <p:cNvPr id="7" name="TextBox 6"/>
          <p:cNvSpPr txBox="1"/>
          <p:nvPr/>
        </p:nvSpPr>
        <p:spPr>
          <a:xfrm>
            <a:off x="7191375" y="6638925"/>
            <a:ext cx="2124075" cy="261610"/>
          </a:xfrm>
          <a:prstGeom prst="rect">
            <a:avLst/>
          </a:prstGeom>
          <a:solidFill>
            <a:schemeClr val="bg1"/>
          </a:solidFill>
        </p:spPr>
        <p:txBody>
          <a:bodyPr wrap="square" rtlCol="0">
            <a:spAutoFit/>
          </a:bodyPr>
          <a:lstStyle/>
          <a:p>
            <a:pPr defTabSz="912813"/>
            <a:r>
              <a:rPr lang="en-US" sz="1100" dirty="0" smtClean="0">
                <a:latin typeface="Georgia" pitchFamily="18" charset="0"/>
                <a:ea typeface="Georgia" pitchFamily="18" charset="0"/>
                <a:cs typeface="Georgia" pitchFamily="18" charset="0"/>
                <a:sym typeface="Georgia" pitchFamily="18" charset="0"/>
              </a:rPr>
              <a:t>Source: Richard Lai (2011)</a:t>
            </a:r>
            <a:endParaRPr lang="en-US" sz="1100" dirty="0"/>
          </a:p>
        </p:txBody>
      </p:sp>
    </p:spTree>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7380</TotalTime>
  <Words>8879</Words>
  <Application>Microsoft Office PowerPoint</Application>
  <PresentationFormat>On-screen Show (4:3)</PresentationFormat>
  <Paragraphs>1319</Paragraphs>
  <Slides>61</Slides>
  <Notes>59</Notes>
  <HiddenSlides>0</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61</vt:i4>
      </vt:variant>
    </vt:vector>
  </HeadingPairs>
  <TitlesOfParts>
    <vt:vector size="67" baseType="lpstr">
      <vt:lpstr>Cachon_Slide_Template</vt:lpstr>
      <vt:lpstr>Office Theme</vt:lpstr>
      <vt:lpstr>1_Cachon_Slide_Template</vt:lpstr>
      <vt:lpstr>Bitmap Image</vt:lpstr>
      <vt:lpstr>Clip</vt:lpstr>
      <vt:lpstr>Chart</vt:lpstr>
      <vt:lpstr>Operations Strategy</vt:lpstr>
      <vt:lpstr>Slide 2</vt:lpstr>
      <vt:lpstr>External Evaluation of Operations:  Due Diligence and Operations Forensics</vt:lpstr>
      <vt:lpstr>You have financial statements: What do we learn about operations? Exercise</vt:lpstr>
      <vt:lpstr>Clue 1: Asset Intensity</vt:lpstr>
      <vt:lpstr>Asset-lite Businesses</vt:lpstr>
      <vt:lpstr>Clue 2: Perishables and Services</vt:lpstr>
      <vt:lpstr>Examples</vt:lpstr>
      <vt:lpstr>Clue 3: Retail vs. Business Customers</vt:lpstr>
      <vt:lpstr>Clue 4: Days of Working Capital</vt:lpstr>
      <vt:lpstr>Exercise: using the clues</vt:lpstr>
      <vt:lpstr>Exercise: using the clues</vt:lpstr>
      <vt:lpstr>Exercise: using the clues</vt:lpstr>
      <vt:lpstr>Operations insight from financial statements  Applied to Peapod</vt:lpstr>
      <vt:lpstr>Operations Forensics</vt:lpstr>
      <vt:lpstr>External investment view: ROIC tree  </vt:lpstr>
      <vt:lpstr>A definition of operations strategy  &amp; Principle of value maximization</vt:lpstr>
      <vt:lpstr>Creating Mass Customized Service through Industrialized Intimacy</vt:lpstr>
      <vt:lpstr>Mass Customization:  Utilizing IT smartly is a common theme</vt:lpstr>
      <vt:lpstr>Cost to Serve and Profitability Analysis:  Clue: Start by understanding the processes</vt:lpstr>
      <vt:lpstr>Process Technology &amp; Network Structure  1. In-store picking (Tesco and early Peapod)</vt:lpstr>
      <vt:lpstr>Process Technology &amp; Network Structure   2. Centralized Fulfillment center (DC)</vt:lpstr>
      <vt:lpstr>Slide 23</vt:lpstr>
      <vt:lpstr>Slide 24</vt:lpstr>
      <vt:lpstr>Process Technology &amp; Network Structure   Centralized &amp; Automated DC: Webvan</vt:lpstr>
      <vt:lpstr>Process Technology &amp; Network Structure   Dedicated Fast-Pick Center</vt:lpstr>
      <vt:lpstr>Cost to Serve analysis depends on the processing network structure. Qualitative comparison:</vt:lpstr>
      <vt:lpstr>Cost to Serve analysis   depends on resource allocation.  </vt:lpstr>
      <vt:lpstr>Cost to Serve of mass-customized service:  estimating Peapod’s cost to fill an average order</vt:lpstr>
      <vt:lpstr>Cost to Serve of mass-customized service:  estimating Peapod’s cost to fill an average order (cont’d)</vt:lpstr>
      <vt:lpstr>Cost to Serve of mass-customized service:  estimating Peapod’s cost to fill an average order (cont’d)</vt:lpstr>
      <vt:lpstr>Profitability of mass-customized service: estimating Peapod’s profit per average order</vt:lpstr>
      <vt:lpstr>Learning Points:   External View &amp; Operations Forensics (Peapod)</vt:lpstr>
      <vt:lpstr>Extra Slides</vt:lpstr>
      <vt:lpstr>Is mass customized grocery service viable?</vt:lpstr>
      <vt:lpstr>Slide 36</vt:lpstr>
      <vt:lpstr>Slide 37</vt:lpstr>
      <vt:lpstr>Mass Customization</vt:lpstr>
      <vt:lpstr>Custom v. Mass Customization v. Standard  www.Timbuk2.com   </vt:lpstr>
      <vt:lpstr>Custom v. Mass Customization v. Standard  www.Timbuk2.com  </vt:lpstr>
      <vt:lpstr>Mass Customization  What is it?</vt:lpstr>
      <vt:lpstr>Technology behind mass customization </vt:lpstr>
      <vt:lpstr>Scorecard to analyze impact of IT as enhancing: Value/Revenue   Productivity/Efficiency</vt:lpstr>
      <vt:lpstr>Slide 44</vt:lpstr>
      <vt:lpstr>Peapod: Reflections &amp; Related</vt:lpstr>
      <vt:lpstr>Larger picture ideas from reading “The duel for the doorstep”  (McK Q, 2000)</vt:lpstr>
      <vt:lpstr>Scorecard to analyze impact of IT as enhancing: Value/Revenue   Productivity/Efficiency</vt:lpstr>
      <vt:lpstr>Peapod: Key processes that drive productivity and profitability of mass-customized service</vt:lpstr>
      <vt:lpstr>The Last Mile operational economics: delivery density...</vt:lpstr>
      <vt:lpstr>The last mile: delivery density and average order size drive operational economics </vt:lpstr>
      <vt:lpstr>Some Larger Questions:</vt:lpstr>
      <vt:lpstr>Exhibit 1: Strategy  Operations  Performance</vt:lpstr>
      <vt:lpstr>Exhibit 2: Fulfillment/Delivery Cost Breakdown for Each Order at Peapod’s DC*</vt:lpstr>
      <vt:lpstr>Peapod SOP: Key Profitability Condition</vt:lpstr>
      <vt:lpstr>Conclusion and guidelines for e-business</vt:lpstr>
      <vt:lpstr>Internet vs. “Real” Stores</vt:lpstr>
      <vt:lpstr>Slide 57</vt:lpstr>
      <vt:lpstr>Useful Digression: Credit Card Receivables</vt:lpstr>
      <vt:lpstr>The cash conversion cycle</vt:lpstr>
      <vt:lpstr>Examples</vt:lpstr>
      <vt:lpstr>What Do Days of Working Capital Tell Us?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Peapod: Internet Grocer Strategies</dc:title>
  <dc:creator>Jan Van Mieghem</dc:creator>
  <cp:lastModifiedBy>Jan Van Mieghem</cp:lastModifiedBy>
  <cp:revision>327</cp:revision>
  <cp:lastPrinted>2001-08-29T14:47:56Z</cp:lastPrinted>
  <dcterms:created xsi:type="dcterms:W3CDTF">1998-09-22T23:11:58Z</dcterms:created>
  <dcterms:modified xsi:type="dcterms:W3CDTF">2011-01-10T04:25:18Z</dcterms:modified>
</cp:coreProperties>
</file>